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1" r:id="rId2"/>
    <p:sldId id="258" r:id="rId3"/>
    <p:sldId id="265" r:id="rId4"/>
    <p:sldId id="264" r:id="rId5"/>
    <p:sldId id="266" r:id="rId6"/>
    <p:sldId id="269" r:id="rId7"/>
    <p:sldId id="268" r:id="rId8"/>
    <p:sldId id="270" r:id="rId9"/>
    <p:sldId id="271" r:id="rId10"/>
    <p:sldId id="272" r:id="rId11"/>
    <p:sldId id="273" r:id="rId12"/>
    <p:sldId id="275" r:id="rId13"/>
    <p:sldId id="274" r:id="rId14"/>
    <p:sldId id="276" r:id="rId15"/>
    <p:sldId id="277" r:id="rId16"/>
    <p:sldId id="281" r:id="rId17"/>
    <p:sldId id="282" r:id="rId18"/>
    <p:sldId id="292" r:id="rId19"/>
    <p:sldId id="293" r:id="rId20"/>
    <p:sldId id="294" r:id="rId21"/>
    <p:sldId id="298" r:id="rId22"/>
    <p:sldId id="278" r:id="rId23"/>
    <p:sldId id="295" r:id="rId24"/>
    <p:sldId id="291" r:id="rId25"/>
    <p:sldId id="290" r:id="rId26"/>
    <p:sldId id="296" r:id="rId27"/>
    <p:sldId id="297" r:id="rId28"/>
    <p:sldId id="283" r:id="rId29"/>
    <p:sldId id="288" r:id="rId30"/>
    <p:sldId id="286" r:id="rId31"/>
    <p:sldId id="299" r:id="rId32"/>
    <p:sldId id="300" r:id="rId33"/>
    <p:sldId id="302" r:id="rId34"/>
    <p:sldId id="284" r:id="rId35"/>
    <p:sldId id="301" r:id="rId36"/>
    <p:sldId id="26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629" y="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18E54-733E-4574-A023-C88181792EDA}" type="datetimeFigureOut">
              <a:rPr lang="en-GB" smtClean="0"/>
              <a:pPr/>
              <a:t>01/10/2017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BED0F-D5E2-47D1-85E4-6453F74A96B4}" type="slidenum">
              <a:rPr lang="en-GB" smtClean="0"/>
              <a:pPr/>
              <a:t>‹#›</a:t>
            </a:fld>
            <a:endParaRPr lang="en-GB"/>
          </a:p>
        </p:txBody>
      </p:sp>
    </p:spTree>
    <p:extLst>
      <p:ext uri="{BB962C8B-B14F-4D97-AF65-F5344CB8AC3E}">
        <p14:creationId xmlns:p14="http://schemas.microsoft.com/office/powerpoint/2010/main" val="217043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A0DFF5-4F52-47B8-BDC2-50DC75CC1F63}" type="slidenum">
              <a:rPr lang="en-GB" smtClean="0"/>
              <a:pPr/>
              <a:t>2</a:t>
            </a:fld>
            <a:endParaRPr lang="en-GB"/>
          </a:p>
        </p:txBody>
      </p:sp>
    </p:spTree>
    <p:extLst>
      <p:ext uri="{BB962C8B-B14F-4D97-AF65-F5344CB8AC3E}">
        <p14:creationId xmlns:p14="http://schemas.microsoft.com/office/powerpoint/2010/main" val="177350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232C04E7-7BD7-4221-B4C1-E45203E97232}" type="slidenum">
              <a:rPr lang="en-US" smtClean="0"/>
              <a:pPr/>
              <a:t>36</a:t>
            </a:fld>
            <a:endParaRPr lang="en-US" smtClean="0"/>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230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072D-5214-4258-A1EC-CBA49B7232E8}" type="datetimeFigureOut">
              <a:rPr lang="en-GB" smtClean="0"/>
              <a:pPr/>
              <a:t>01/10/2017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4072D-5214-4258-A1EC-CBA49B7232E8}" type="datetimeFigureOut">
              <a:rPr lang="en-GB" smtClean="0"/>
              <a:pPr/>
              <a:t>01/10/2017</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043AC-ACF7-40E1-9514-A6498853B3F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0" y="0"/>
            <a:ext cx="26670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image002"/>
          <p:cNvPicPr>
            <a:picLocks noChangeAspect="1" noChangeArrowheads="1"/>
          </p:cNvPicPr>
          <p:nvPr/>
        </p:nvPicPr>
        <p:blipFill>
          <a:blip r:embed="rId2" cstate="print"/>
          <a:srcRect/>
          <a:stretch>
            <a:fillRect/>
          </a:stretch>
        </p:blipFill>
        <p:spPr bwMode="auto">
          <a:xfrm>
            <a:off x="3143672" y="476672"/>
            <a:ext cx="5843330" cy="5832648"/>
          </a:xfrm>
          <a:prstGeom prst="rect">
            <a:avLst/>
          </a:prstGeom>
          <a:noFill/>
          <a:ln w="9525">
            <a:noFill/>
            <a:miter lim="800000"/>
            <a:headEnd/>
            <a:tailEnd/>
          </a:ln>
        </p:spPr>
      </p:pic>
    </p:spTree>
    <p:extLst>
      <p:ext uri="{BB962C8B-B14F-4D97-AF65-F5344CB8AC3E}">
        <p14:creationId xmlns:p14="http://schemas.microsoft.com/office/powerpoint/2010/main" val="374050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HAS THE ‘ACQUIS COMMUNAUTAIRE’ </a:t>
            </a:r>
            <a:br>
              <a:rPr lang="en-GB" b="1" dirty="0" smtClean="0"/>
            </a:br>
            <a:r>
              <a:rPr lang="en-GB" b="1" dirty="0" smtClean="0"/>
              <a:t>EVER DONE FOR US? (4)</a:t>
            </a:r>
            <a:endParaRPr lang="en-GB" b="1" dirty="0"/>
          </a:p>
        </p:txBody>
      </p:sp>
      <p:sp>
        <p:nvSpPr>
          <p:cNvPr id="3" name="Content Placeholder 2"/>
          <p:cNvSpPr>
            <a:spLocks noGrp="1"/>
          </p:cNvSpPr>
          <p:nvPr>
            <p:ph idx="1"/>
          </p:nvPr>
        </p:nvSpPr>
        <p:spPr>
          <a:xfrm>
            <a:off x="609600" y="1772816"/>
            <a:ext cx="10972800" cy="4968552"/>
          </a:xfrm>
        </p:spPr>
        <p:txBody>
          <a:bodyPr>
            <a:normAutofit fontScale="77500" lnSpcReduction="20000"/>
          </a:bodyPr>
          <a:lstStyle/>
          <a:p>
            <a:pPr marL="0" indent="0">
              <a:buNone/>
            </a:pPr>
            <a:r>
              <a:rPr lang="en-GB" u="sng" dirty="0"/>
              <a:t>4</a:t>
            </a:r>
            <a:r>
              <a:rPr lang="en-GB" u="sng" dirty="0" smtClean="0"/>
              <a:t>. CJEU decisions (2)</a:t>
            </a:r>
          </a:p>
          <a:p>
            <a:pPr marL="0" indent="0">
              <a:buNone/>
            </a:pPr>
            <a:endParaRPr lang="en-GB" u="sng" dirty="0" smtClean="0"/>
          </a:p>
          <a:p>
            <a:r>
              <a:rPr lang="en-GB" sz="3600" i="1" dirty="0" smtClean="0"/>
              <a:t>Coleman </a:t>
            </a:r>
            <a:r>
              <a:rPr lang="en-GB" sz="3600" i="1" dirty="0"/>
              <a:t>v. </a:t>
            </a:r>
            <a:r>
              <a:rPr lang="en-GB" sz="3600" i="1" dirty="0" err="1"/>
              <a:t>Attridge</a:t>
            </a:r>
            <a:r>
              <a:rPr lang="en-GB" sz="3600" i="1" dirty="0"/>
              <a:t> Law and Steve Law </a:t>
            </a:r>
            <a:r>
              <a:rPr lang="en-GB" sz="3600" dirty="0"/>
              <a:t>Case </a:t>
            </a:r>
            <a:r>
              <a:rPr lang="en-GB" sz="3600" dirty="0" smtClean="0"/>
              <a:t>C-303/06 – this case established the principle of discrimination by association.</a:t>
            </a:r>
          </a:p>
          <a:p>
            <a:pPr lvl="1"/>
            <a:r>
              <a:rPr lang="en-GB" sz="3400" dirty="0" smtClean="0"/>
              <a:t>This was thanks to the Employment Equality Framework Directive (2000/78/EC).</a:t>
            </a:r>
          </a:p>
          <a:p>
            <a:pPr lvl="1"/>
            <a:r>
              <a:rPr lang="en-GB" sz="3400" dirty="0" smtClean="0"/>
              <a:t>The UK government, among other national governments, argued that the prohibition of direct discrimination under the Directive covers only those people discriminated against on the basis of characteristics which are particular to them.</a:t>
            </a:r>
          </a:p>
          <a:p>
            <a:pPr lvl="1"/>
            <a:r>
              <a:rPr lang="en-GB" sz="3400" dirty="0" smtClean="0"/>
              <a:t>The CJEU held that an interpretation of the Directive limiting its application only to people who are themselves disabled is liable to deprive that Directive of an important element of its effectiveness and to reduce the protection which it is intended to guarantee.</a:t>
            </a:r>
          </a:p>
        </p:txBody>
      </p:sp>
    </p:spTree>
    <p:extLst>
      <p:ext uri="{BB962C8B-B14F-4D97-AF65-F5344CB8AC3E}">
        <p14:creationId xmlns:p14="http://schemas.microsoft.com/office/powerpoint/2010/main" val="82925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HAS THE ‘ACQUIS COMMUNAUTAIRE’ </a:t>
            </a:r>
            <a:br>
              <a:rPr lang="en-GB" b="1" dirty="0" smtClean="0"/>
            </a:br>
            <a:r>
              <a:rPr lang="en-GB" b="1" dirty="0" smtClean="0"/>
              <a:t>EVER DONE FOR US? (5)</a:t>
            </a:r>
            <a:endParaRPr lang="en-GB" b="1" dirty="0"/>
          </a:p>
        </p:txBody>
      </p:sp>
      <p:sp>
        <p:nvSpPr>
          <p:cNvPr id="3" name="Content Placeholder 2"/>
          <p:cNvSpPr>
            <a:spLocks noGrp="1"/>
          </p:cNvSpPr>
          <p:nvPr>
            <p:ph idx="1"/>
          </p:nvPr>
        </p:nvSpPr>
        <p:spPr>
          <a:xfrm>
            <a:off x="609600" y="1772816"/>
            <a:ext cx="10972800" cy="4968552"/>
          </a:xfrm>
        </p:spPr>
        <p:txBody>
          <a:bodyPr>
            <a:normAutofit fontScale="62500" lnSpcReduction="20000"/>
          </a:bodyPr>
          <a:lstStyle/>
          <a:p>
            <a:pPr marL="0" indent="0">
              <a:buNone/>
            </a:pPr>
            <a:r>
              <a:rPr lang="en-GB" sz="4500" u="sng" dirty="0" smtClean="0"/>
              <a:t>5. And other equality-related measures…</a:t>
            </a:r>
          </a:p>
          <a:p>
            <a:pPr marL="0" indent="0">
              <a:buNone/>
            </a:pPr>
            <a:endParaRPr lang="en-GB" u="sng" dirty="0" smtClean="0"/>
          </a:p>
          <a:p>
            <a:r>
              <a:rPr lang="en-GB" sz="4300" dirty="0" smtClean="0"/>
              <a:t>Access to properly paid holidays (Working Time Directive 2003)</a:t>
            </a:r>
          </a:p>
          <a:p>
            <a:r>
              <a:rPr lang="en-GB" sz="4300" dirty="0" smtClean="0"/>
              <a:t>Rights to unpaid parental leave (Parental Leave Directive 2010)</a:t>
            </a:r>
          </a:p>
          <a:p>
            <a:r>
              <a:rPr lang="en-GB" sz="4300" dirty="0" smtClean="0"/>
              <a:t>Rights to time off from work for urgent family reasons (Parental Leave Directive 2010)</a:t>
            </a:r>
          </a:p>
          <a:p>
            <a:r>
              <a:rPr lang="en-GB" sz="4300" dirty="0" smtClean="0"/>
              <a:t>Equal treatment rights for part time workers (Part-time Work Directive 1997)</a:t>
            </a:r>
          </a:p>
          <a:p>
            <a:r>
              <a:rPr lang="en-GB" sz="4300" dirty="0" smtClean="0"/>
              <a:t>Equal treatment rights for fixed term workers (Fixed-term Work Directive 1999)</a:t>
            </a:r>
          </a:p>
          <a:p>
            <a:r>
              <a:rPr lang="en-GB" sz="4300" dirty="0" smtClean="0"/>
              <a:t>Equal treatment rights for agency workers (Temporary Agency Work Directive 2008)</a:t>
            </a:r>
          </a:p>
          <a:p>
            <a:r>
              <a:rPr lang="en-GB" sz="4300" dirty="0" smtClean="0"/>
              <a:t>And so on…</a:t>
            </a:r>
          </a:p>
        </p:txBody>
      </p:sp>
    </p:spTree>
    <p:extLst>
      <p:ext uri="{BB962C8B-B14F-4D97-AF65-F5344CB8AC3E}">
        <p14:creationId xmlns:p14="http://schemas.microsoft.com/office/powerpoint/2010/main" val="185863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C_Logo_Large.jpg"/>
          <p:cNvPicPr>
            <a:picLocks noChangeAspect="1"/>
          </p:cNvPicPr>
          <p:nvPr/>
        </p:nvPicPr>
        <p:blipFill>
          <a:blip r:embed="rId2" cstate="print"/>
          <a:stretch>
            <a:fillRect/>
          </a:stretch>
        </p:blipFill>
        <p:spPr>
          <a:xfrm>
            <a:off x="9434488" y="332656"/>
            <a:ext cx="2467023" cy="472488"/>
          </a:xfrm>
          <a:prstGeom prst="rect">
            <a:avLst/>
          </a:prstGeom>
          <a:noFill/>
          <a:ln>
            <a:noFill/>
          </a:ln>
        </p:spPr>
      </p:pic>
      <p:sp>
        <p:nvSpPr>
          <p:cNvPr id="6" name="TextBox 5"/>
          <p:cNvSpPr txBox="1"/>
          <p:nvPr/>
        </p:nvSpPr>
        <p:spPr>
          <a:xfrm>
            <a:off x="1559496" y="2636912"/>
            <a:ext cx="8892480" cy="2197525"/>
          </a:xfrm>
          <a:prstGeom prst="rect">
            <a:avLst/>
          </a:prstGeom>
          <a:noFill/>
        </p:spPr>
        <p:txBody>
          <a:bodyPr wrap="square" rtlCol="0">
            <a:spAutoFit/>
          </a:bodyPr>
          <a:lstStyle/>
          <a:p>
            <a:pPr lvl="1" algn="ctr">
              <a:lnSpc>
                <a:spcPct val="114000"/>
              </a:lnSpc>
            </a:pPr>
            <a:r>
              <a:rPr lang="en-GB" sz="3600" b="1" dirty="0" smtClean="0"/>
              <a:t>EQUALITY LAW: </a:t>
            </a:r>
          </a:p>
          <a:p>
            <a:pPr lvl="1" algn="ctr">
              <a:lnSpc>
                <a:spcPct val="114000"/>
              </a:lnSpc>
            </a:pPr>
            <a:r>
              <a:rPr lang="en-GB" sz="4400" b="1" dirty="0" smtClean="0"/>
              <a:t>THE PRESENT</a:t>
            </a:r>
            <a:endParaRPr lang="en-GB" sz="4400" b="1" dirty="0" smtClean="0"/>
          </a:p>
          <a:p>
            <a:pPr lvl="1" algn="ctr">
              <a:lnSpc>
                <a:spcPct val="114000"/>
              </a:lnSpc>
            </a:pPr>
            <a:endParaRPr lang="en-GB" sz="2000" dirty="0"/>
          </a:p>
          <a:p>
            <a:pPr lvl="1" algn="ctr">
              <a:lnSpc>
                <a:spcPct val="114000"/>
              </a:lnSpc>
            </a:pPr>
            <a:endParaRPr lang="en-GB" sz="2000" dirty="0"/>
          </a:p>
        </p:txBody>
      </p:sp>
    </p:spTree>
    <p:extLst>
      <p:ext uri="{BB962C8B-B14F-4D97-AF65-F5344CB8AC3E}">
        <p14:creationId xmlns:p14="http://schemas.microsoft.com/office/powerpoint/2010/main" val="2247971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CURRENT EQUALITY PROTECTIONS</a:t>
            </a:r>
            <a:endParaRPr lang="en-GB" b="1" dirty="0"/>
          </a:p>
        </p:txBody>
      </p:sp>
      <p:sp>
        <p:nvSpPr>
          <p:cNvPr id="3" name="Content Placeholder 2"/>
          <p:cNvSpPr>
            <a:spLocks noGrp="1"/>
          </p:cNvSpPr>
          <p:nvPr>
            <p:ph idx="1"/>
          </p:nvPr>
        </p:nvSpPr>
        <p:spPr>
          <a:xfrm>
            <a:off x="609600" y="1772816"/>
            <a:ext cx="10972800" cy="4968552"/>
          </a:xfrm>
        </p:spPr>
        <p:txBody>
          <a:bodyPr>
            <a:normAutofit fontScale="85000" lnSpcReduction="20000"/>
          </a:bodyPr>
          <a:lstStyle/>
          <a:p>
            <a:pPr marL="0" indent="0">
              <a:buNone/>
            </a:pPr>
            <a:r>
              <a:rPr lang="en-GB" sz="2800" b="1" u="sng" dirty="0" smtClean="0"/>
              <a:t>Equality Act 2010</a:t>
            </a:r>
          </a:p>
          <a:p>
            <a:r>
              <a:rPr lang="en-GB" sz="2800" dirty="0" smtClean="0"/>
              <a:t>UK statute</a:t>
            </a:r>
          </a:p>
          <a:p>
            <a:pPr marL="0" indent="0">
              <a:buNone/>
            </a:pPr>
            <a:endParaRPr lang="en-GB" sz="1400" dirty="0"/>
          </a:p>
          <a:p>
            <a:pPr marL="0" indent="0">
              <a:buNone/>
            </a:pPr>
            <a:r>
              <a:rPr lang="en-GB" sz="2800" b="1" u="sng" dirty="0" smtClean="0"/>
              <a:t>Acquis </a:t>
            </a:r>
            <a:r>
              <a:rPr lang="en-GB" sz="2800" b="1" u="sng" dirty="0" err="1" smtClean="0"/>
              <a:t>Communautaire</a:t>
            </a:r>
            <a:endParaRPr lang="en-GB" sz="2800" b="1" u="sng" dirty="0" smtClean="0"/>
          </a:p>
          <a:p>
            <a:r>
              <a:rPr lang="en-GB" sz="2800" dirty="0"/>
              <a:t>Lord Bridge </a:t>
            </a:r>
            <a:r>
              <a:rPr lang="en-GB" sz="2800" i="1" dirty="0" smtClean="0"/>
              <a:t>in </a:t>
            </a:r>
            <a:r>
              <a:rPr lang="en-GB" sz="2400" i="1" dirty="0"/>
              <a:t>R v. Secretary of State for Transport, ex p. </a:t>
            </a:r>
            <a:r>
              <a:rPr lang="en-GB" sz="2400" i="1" dirty="0" err="1"/>
              <a:t>Factortame</a:t>
            </a:r>
            <a:r>
              <a:rPr lang="en-GB" sz="2400" i="1" dirty="0"/>
              <a:t> (No. 2) </a:t>
            </a:r>
            <a:r>
              <a:rPr lang="en-GB" sz="2400" dirty="0"/>
              <a:t>[1991] 1 All ER </a:t>
            </a:r>
            <a:r>
              <a:rPr lang="en-GB" sz="2400" dirty="0" smtClean="0"/>
              <a:t>70</a:t>
            </a:r>
            <a:r>
              <a:rPr lang="en-GB" sz="2800" dirty="0" smtClean="0"/>
              <a:t>: </a:t>
            </a:r>
            <a:r>
              <a:rPr lang="en-GB" sz="2800" i="1" dirty="0" smtClean="0"/>
              <a:t>“Under </a:t>
            </a:r>
            <a:r>
              <a:rPr lang="en-GB" sz="2800" i="1" dirty="0"/>
              <a:t>the terms of the </a:t>
            </a:r>
            <a:r>
              <a:rPr lang="en-GB" sz="2800" i="1" dirty="0" smtClean="0"/>
              <a:t>[European Communities Act 1972] </a:t>
            </a:r>
            <a:r>
              <a:rPr lang="en-GB" sz="2800" i="1" dirty="0"/>
              <a:t>it has always been clear that it was the duty of the </a:t>
            </a:r>
            <a:r>
              <a:rPr lang="en-GB" sz="2800" i="1" dirty="0" smtClean="0"/>
              <a:t>United Kingdom </a:t>
            </a:r>
            <a:r>
              <a:rPr lang="en-GB" sz="2800" i="1" dirty="0"/>
              <a:t>court, when delivering final judgment, to override any rule of domestic law found </a:t>
            </a:r>
            <a:r>
              <a:rPr lang="en-GB" sz="2800" i="1" dirty="0" smtClean="0"/>
              <a:t>to be </a:t>
            </a:r>
            <a:r>
              <a:rPr lang="en-GB" sz="2800" i="1" dirty="0"/>
              <a:t>in conflict with any directly enforceable rule of Community law.”</a:t>
            </a:r>
            <a:endParaRPr lang="en-GB" sz="2800" b="1" u="sng" dirty="0" smtClean="0"/>
          </a:p>
          <a:p>
            <a:r>
              <a:rPr lang="en-GB" sz="2800" dirty="0" smtClean="0"/>
              <a:t>The acquis </a:t>
            </a:r>
            <a:r>
              <a:rPr lang="en-GB" sz="2800" dirty="0" err="1" smtClean="0"/>
              <a:t>communautaire</a:t>
            </a:r>
            <a:r>
              <a:rPr lang="en-GB" sz="2800" dirty="0" smtClean="0"/>
              <a:t> informs UK courts’ interpretation of UK law: </a:t>
            </a:r>
          </a:p>
          <a:p>
            <a:pPr lvl="1"/>
            <a:r>
              <a:rPr lang="en-GB" sz="2400" dirty="0" smtClean="0"/>
              <a:t>see </a:t>
            </a:r>
            <a:r>
              <a:rPr lang="en-GB" sz="2400" i="1" dirty="0" smtClean="0"/>
              <a:t>Walker v </a:t>
            </a:r>
            <a:r>
              <a:rPr lang="en-GB" sz="2400" i="1" dirty="0" err="1" smtClean="0"/>
              <a:t>Innospec</a:t>
            </a:r>
            <a:r>
              <a:rPr lang="en-GB" sz="2400" i="1" dirty="0" smtClean="0"/>
              <a:t> Ltd </a:t>
            </a:r>
            <a:r>
              <a:rPr lang="en-GB" sz="2400" dirty="0" smtClean="0"/>
              <a:t>[2017] IRLR 928 (Supreme Court, July 2017), in which it was held that a </a:t>
            </a:r>
            <a:r>
              <a:rPr lang="en-GB" sz="2400" dirty="0"/>
              <a:t>restriction permitted by </a:t>
            </a:r>
            <a:r>
              <a:rPr lang="en-GB" sz="2400" dirty="0" smtClean="0"/>
              <a:t>Schedule 9 of the Equality Act 2010 (on </a:t>
            </a:r>
            <a:r>
              <a:rPr lang="en-GB" sz="2400" dirty="0"/>
              <a:t>payment of occupational pension benefits to same-sex partners and spouses based on an employee's period of service before 5 December </a:t>
            </a:r>
            <a:r>
              <a:rPr lang="en-GB" sz="2400" dirty="0" smtClean="0"/>
              <a:t>2005) </a:t>
            </a:r>
            <a:r>
              <a:rPr lang="en-GB" sz="2400" dirty="0"/>
              <a:t>was incompatible with the prohibition against discrimination on grounds of sexual orientation </a:t>
            </a:r>
            <a:r>
              <a:rPr lang="en-GB" sz="2400" dirty="0" smtClean="0"/>
              <a:t>in the Employment Equality Framework Directive.</a:t>
            </a:r>
          </a:p>
          <a:p>
            <a:pPr lvl="1"/>
            <a:r>
              <a:rPr lang="en-GB" sz="2400" dirty="0" smtClean="0"/>
              <a:t>see also recent CJEU case law on whether obesity constitutes a disability</a:t>
            </a:r>
            <a:endParaRPr lang="en-GB" sz="2400" dirty="0"/>
          </a:p>
        </p:txBody>
      </p:sp>
    </p:spTree>
    <p:extLst>
      <p:ext uri="{BB962C8B-B14F-4D97-AF65-F5344CB8AC3E}">
        <p14:creationId xmlns:p14="http://schemas.microsoft.com/office/powerpoint/2010/main" val="255008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C_Logo_Large.jpg"/>
          <p:cNvPicPr>
            <a:picLocks noChangeAspect="1"/>
          </p:cNvPicPr>
          <p:nvPr/>
        </p:nvPicPr>
        <p:blipFill>
          <a:blip r:embed="rId2" cstate="print"/>
          <a:stretch>
            <a:fillRect/>
          </a:stretch>
        </p:blipFill>
        <p:spPr>
          <a:xfrm>
            <a:off x="9434488" y="332656"/>
            <a:ext cx="2467023" cy="472488"/>
          </a:xfrm>
          <a:prstGeom prst="rect">
            <a:avLst/>
          </a:prstGeom>
          <a:noFill/>
          <a:ln>
            <a:noFill/>
          </a:ln>
        </p:spPr>
      </p:pic>
      <p:sp>
        <p:nvSpPr>
          <p:cNvPr id="6" name="TextBox 5"/>
          <p:cNvSpPr txBox="1"/>
          <p:nvPr/>
        </p:nvSpPr>
        <p:spPr>
          <a:xfrm>
            <a:off x="1559496" y="2636912"/>
            <a:ext cx="8892480" cy="2197525"/>
          </a:xfrm>
          <a:prstGeom prst="rect">
            <a:avLst/>
          </a:prstGeom>
          <a:noFill/>
        </p:spPr>
        <p:txBody>
          <a:bodyPr wrap="square" rtlCol="0">
            <a:spAutoFit/>
          </a:bodyPr>
          <a:lstStyle/>
          <a:p>
            <a:pPr lvl="1" algn="ctr">
              <a:lnSpc>
                <a:spcPct val="114000"/>
              </a:lnSpc>
            </a:pPr>
            <a:r>
              <a:rPr lang="en-GB" sz="3600" b="1" dirty="0" smtClean="0"/>
              <a:t>EQUALITY LAW: </a:t>
            </a:r>
          </a:p>
          <a:p>
            <a:pPr lvl="1" algn="ctr">
              <a:lnSpc>
                <a:spcPct val="114000"/>
              </a:lnSpc>
            </a:pPr>
            <a:r>
              <a:rPr lang="en-GB" sz="4400" b="1" dirty="0" smtClean="0"/>
              <a:t>THE FUTURE</a:t>
            </a:r>
            <a:endParaRPr lang="en-GB" sz="4400" b="1" dirty="0" smtClean="0"/>
          </a:p>
          <a:p>
            <a:pPr lvl="1" algn="ctr">
              <a:lnSpc>
                <a:spcPct val="114000"/>
              </a:lnSpc>
            </a:pPr>
            <a:endParaRPr lang="en-GB" sz="2000" dirty="0"/>
          </a:p>
          <a:p>
            <a:pPr lvl="1" algn="ctr">
              <a:lnSpc>
                <a:spcPct val="114000"/>
              </a:lnSpc>
            </a:pPr>
            <a:endParaRPr lang="en-GB" sz="2000" dirty="0"/>
          </a:p>
        </p:txBody>
      </p:sp>
    </p:spTree>
    <p:extLst>
      <p:ext uri="{BB962C8B-B14F-4D97-AF65-F5344CB8AC3E}">
        <p14:creationId xmlns:p14="http://schemas.microsoft.com/office/powerpoint/2010/main" val="3214264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LEGISLATING FOR BREXIT</a:t>
            </a:r>
            <a:endParaRPr lang="en-GB" b="1" dirty="0"/>
          </a:p>
        </p:txBody>
      </p:sp>
      <p:sp>
        <p:nvSpPr>
          <p:cNvPr id="3" name="Content Placeholder 2"/>
          <p:cNvSpPr>
            <a:spLocks noGrp="1"/>
          </p:cNvSpPr>
          <p:nvPr>
            <p:ph idx="1"/>
          </p:nvPr>
        </p:nvSpPr>
        <p:spPr>
          <a:xfrm>
            <a:off x="609600" y="1772816"/>
            <a:ext cx="10972800" cy="4968552"/>
          </a:xfrm>
        </p:spPr>
        <p:txBody>
          <a:bodyPr>
            <a:normAutofit fontScale="55000" lnSpcReduction="20000"/>
          </a:bodyPr>
          <a:lstStyle/>
          <a:p>
            <a:r>
              <a:rPr lang="en-GB" sz="4700" dirty="0" smtClean="0"/>
              <a:t>The European Union (Withdrawal) Bill 2017-2019 (‘the Great Repeal Bill’)</a:t>
            </a:r>
          </a:p>
          <a:p>
            <a:pPr lvl="1"/>
            <a:r>
              <a:rPr lang="en-GB" sz="4200" dirty="0" smtClean="0"/>
              <a:t>The White Paper (‘Legislating for the United Kingdom’s Withdrawal from the European Union’) was published on 30 March 2017.</a:t>
            </a:r>
          </a:p>
          <a:p>
            <a:pPr lvl="1"/>
            <a:r>
              <a:rPr lang="en-GB" sz="4200" dirty="0" smtClean="0"/>
              <a:t>The Bill was published on 13 July 2017 and had its first reading in the House of Commons on the same day.</a:t>
            </a:r>
          </a:p>
          <a:p>
            <a:pPr lvl="1"/>
            <a:r>
              <a:rPr lang="en-GB" sz="4200" dirty="0" smtClean="0"/>
              <a:t>The Bill passed its second reading in the House of Commons on 11 September 2017 (326 votes for, 290 against).</a:t>
            </a:r>
          </a:p>
          <a:p>
            <a:pPr lvl="1"/>
            <a:r>
              <a:rPr lang="en-GB" sz="4200" dirty="0" smtClean="0"/>
              <a:t>The next stage will be the Committee stage. It will be a Committee of the Whole House. Approx. 177 amendments have been tabled for the Committee to consider.</a:t>
            </a:r>
          </a:p>
          <a:p>
            <a:pPr lvl="1"/>
            <a:r>
              <a:rPr lang="en-GB" sz="4200" dirty="0" smtClean="0"/>
              <a:t>The Bill will then have to pass a third reading in the House of Commons.</a:t>
            </a:r>
          </a:p>
          <a:p>
            <a:pPr lvl="1"/>
            <a:r>
              <a:rPr lang="en-GB" sz="4200" dirty="0" smtClean="0"/>
              <a:t>The Bill will then go to the House of Lords and have to pass through the same stages.</a:t>
            </a:r>
          </a:p>
          <a:p>
            <a:pPr lvl="1"/>
            <a:r>
              <a:rPr lang="en-GB" sz="4200" dirty="0" smtClean="0"/>
              <a:t>There may then be a final consideration of amendments by both Houses.</a:t>
            </a:r>
          </a:p>
          <a:p>
            <a:pPr lvl="1"/>
            <a:r>
              <a:rPr lang="en-GB" sz="4200" dirty="0" smtClean="0"/>
              <a:t>Then Royal Assent, which will have to be before the end of the 2017-2019 Parliament or </a:t>
            </a:r>
            <a:r>
              <a:rPr lang="en-GB" sz="4200" dirty="0" err="1" smtClean="0"/>
              <a:t>Brexit</a:t>
            </a:r>
            <a:r>
              <a:rPr lang="en-GB" sz="4200" dirty="0" smtClean="0"/>
              <a:t> day, whichever is sooner.</a:t>
            </a:r>
          </a:p>
          <a:p>
            <a:pPr marL="457200" lvl="1" indent="0">
              <a:buNone/>
            </a:pPr>
            <a:endParaRPr lang="en-GB" sz="3900" dirty="0" smtClean="0"/>
          </a:p>
          <a:p>
            <a:pPr marL="0" indent="0">
              <a:buNone/>
            </a:pPr>
            <a:endParaRPr lang="en-GB" sz="4300" b="1" dirty="0" smtClean="0"/>
          </a:p>
        </p:txBody>
      </p:sp>
    </p:spTree>
    <p:extLst>
      <p:ext uri="{BB962C8B-B14F-4D97-AF65-F5344CB8AC3E}">
        <p14:creationId xmlns:p14="http://schemas.microsoft.com/office/powerpoint/2010/main" val="4800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PURPOSE OF THE EU (WITHDRAWAL) BILL</a:t>
            </a:r>
            <a:endParaRPr lang="en-GB" b="1" dirty="0"/>
          </a:p>
        </p:txBody>
      </p:sp>
      <p:sp>
        <p:nvSpPr>
          <p:cNvPr id="3" name="Content Placeholder 2"/>
          <p:cNvSpPr>
            <a:spLocks noGrp="1"/>
          </p:cNvSpPr>
          <p:nvPr>
            <p:ph idx="1"/>
          </p:nvPr>
        </p:nvSpPr>
        <p:spPr>
          <a:xfrm>
            <a:off x="609600" y="1772816"/>
            <a:ext cx="10972800" cy="4968552"/>
          </a:xfrm>
        </p:spPr>
        <p:txBody>
          <a:bodyPr>
            <a:normAutofit fontScale="77500" lnSpcReduction="20000"/>
          </a:bodyPr>
          <a:lstStyle/>
          <a:p>
            <a:r>
              <a:rPr lang="en-GB" sz="4400" dirty="0"/>
              <a:t>The Bill </a:t>
            </a:r>
            <a:r>
              <a:rPr lang="en-GB" sz="4400" dirty="0" smtClean="0"/>
              <a:t>(as drafted) is designed to:</a:t>
            </a:r>
          </a:p>
          <a:p>
            <a:pPr lvl="1"/>
            <a:r>
              <a:rPr lang="en-GB" sz="4000" dirty="0" smtClean="0"/>
              <a:t>repeal </a:t>
            </a:r>
            <a:r>
              <a:rPr lang="en-GB" sz="4000" dirty="0"/>
              <a:t>the European Communities Act 1972 with effect from the 'exit </a:t>
            </a:r>
            <a:r>
              <a:rPr lang="en-GB" sz="4000" dirty="0" smtClean="0"/>
              <a:t>day‘; and </a:t>
            </a:r>
          </a:p>
          <a:p>
            <a:pPr lvl="1"/>
            <a:r>
              <a:rPr lang="en-GB" sz="4000" dirty="0" smtClean="0"/>
              <a:t>simultaneously </a:t>
            </a:r>
            <a:r>
              <a:rPr lang="en-GB" sz="4000" dirty="0"/>
              <a:t>make </a:t>
            </a:r>
            <a:r>
              <a:rPr lang="en-GB" sz="4000" dirty="0" smtClean="0"/>
              <a:t>all existing EU law as it applies in the UK </a:t>
            </a:r>
            <a:r>
              <a:rPr lang="en-GB" sz="4000" dirty="0"/>
              <a:t>into </a:t>
            </a:r>
            <a:r>
              <a:rPr lang="en-GB" sz="4000" dirty="0" smtClean="0"/>
              <a:t>domestic law; and</a:t>
            </a:r>
          </a:p>
          <a:p>
            <a:pPr lvl="1"/>
            <a:r>
              <a:rPr lang="en-GB" sz="4000" dirty="0" smtClean="0"/>
              <a:t>give the Government the power to correct or remove the laws that would otherwise not function properly once the UK has left the EU. </a:t>
            </a:r>
          </a:p>
          <a:p>
            <a:r>
              <a:rPr lang="en-GB" sz="4300" dirty="0" smtClean="0"/>
              <a:t>If the Bill becomes law, then the Westminster Parliament will subsequently be able to tinker with/do away with the old EU law (now UK law) at leisure and as it sees fit.</a:t>
            </a:r>
          </a:p>
        </p:txBody>
      </p:sp>
    </p:spTree>
    <p:extLst>
      <p:ext uri="{BB962C8B-B14F-4D97-AF65-F5344CB8AC3E}">
        <p14:creationId xmlns:p14="http://schemas.microsoft.com/office/powerpoint/2010/main" val="151168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EU (WITHDRAWAL) BILL: CLAUSES 1 &amp; 2</a:t>
            </a:r>
            <a:endParaRPr lang="en-GB" b="1" dirty="0"/>
          </a:p>
        </p:txBody>
      </p:sp>
      <p:sp>
        <p:nvSpPr>
          <p:cNvPr id="3" name="Content Placeholder 2"/>
          <p:cNvSpPr>
            <a:spLocks noGrp="1"/>
          </p:cNvSpPr>
          <p:nvPr>
            <p:ph idx="1"/>
          </p:nvPr>
        </p:nvSpPr>
        <p:spPr>
          <a:xfrm>
            <a:off x="609600" y="1772816"/>
            <a:ext cx="10972800" cy="4968552"/>
          </a:xfrm>
        </p:spPr>
        <p:txBody>
          <a:bodyPr>
            <a:normAutofit fontScale="55000" lnSpcReduction="20000"/>
          </a:bodyPr>
          <a:lstStyle/>
          <a:p>
            <a:pPr marL="0" indent="0">
              <a:buNone/>
            </a:pPr>
            <a:r>
              <a:rPr lang="en-GB" sz="4400" u="sng" dirty="0" smtClean="0"/>
              <a:t>Clause 1 </a:t>
            </a:r>
          </a:p>
          <a:p>
            <a:pPr marL="0" indent="0">
              <a:buNone/>
            </a:pPr>
            <a:r>
              <a:rPr lang="en-GB" sz="4400" b="1" dirty="0"/>
              <a:t>Repeal of the European Communities Act 1972</a:t>
            </a:r>
            <a:endParaRPr lang="en-GB" sz="4400" u="sng" dirty="0" smtClean="0"/>
          </a:p>
          <a:p>
            <a:pPr marL="0" indent="0">
              <a:buNone/>
            </a:pPr>
            <a:r>
              <a:rPr lang="en-GB" sz="4400" i="1" dirty="0" smtClean="0"/>
              <a:t>The </a:t>
            </a:r>
            <a:r>
              <a:rPr lang="en-GB" sz="4400" i="1" dirty="0"/>
              <a:t>European Communities Act 1972 is repealed on exit </a:t>
            </a:r>
            <a:r>
              <a:rPr lang="en-GB" sz="4400" i="1" dirty="0" smtClean="0"/>
              <a:t>day*.</a:t>
            </a:r>
          </a:p>
          <a:p>
            <a:pPr marL="0" indent="0">
              <a:buNone/>
            </a:pPr>
            <a:endParaRPr lang="en-GB" sz="2000" i="1" dirty="0"/>
          </a:p>
          <a:p>
            <a:pPr marL="0" indent="0">
              <a:buNone/>
            </a:pPr>
            <a:r>
              <a:rPr lang="en-GB" sz="4400" u="sng" dirty="0" smtClean="0"/>
              <a:t>Clause 2(1)</a:t>
            </a:r>
          </a:p>
          <a:p>
            <a:pPr marL="0" indent="0">
              <a:buNone/>
            </a:pPr>
            <a:r>
              <a:rPr lang="en-GB" sz="4400" b="1" dirty="0"/>
              <a:t>Saving for EU-derived domestic legislation</a:t>
            </a:r>
            <a:endParaRPr lang="en-GB" sz="4400" u="sng" dirty="0" smtClean="0"/>
          </a:p>
          <a:p>
            <a:pPr marL="0" indent="0">
              <a:buNone/>
            </a:pPr>
            <a:r>
              <a:rPr lang="en-GB" sz="4400" i="1" dirty="0" smtClean="0"/>
              <a:t>EU-derived </a:t>
            </a:r>
            <a:r>
              <a:rPr lang="en-GB" sz="4400" i="1" dirty="0"/>
              <a:t>domestic legislation, as it has effect in domestic law </a:t>
            </a:r>
            <a:r>
              <a:rPr lang="en-GB" sz="4400" i="1" dirty="0" smtClean="0"/>
              <a:t>immediately before </a:t>
            </a:r>
            <a:r>
              <a:rPr lang="en-GB" sz="4400" i="1" dirty="0"/>
              <a:t>exit </a:t>
            </a:r>
            <a:r>
              <a:rPr lang="en-GB" sz="4400" i="1" dirty="0" smtClean="0"/>
              <a:t>day*, </a:t>
            </a:r>
            <a:r>
              <a:rPr lang="en-GB" sz="4400" i="1" dirty="0"/>
              <a:t>continues to have effect in domestic law on and after exit </a:t>
            </a:r>
            <a:r>
              <a:rPr lang="en-GB" sz="4400" i="1" dirty="0" smtClean="0"/>
              <a:t>day*.</a:t>
            </a:r>
          </a:p>
          <a:p>
            <a:endParaRPr lang="en-GB" sz="4400" i="1" dirty="0"/>
          </a:p>
          <a:p>
            <a:pPr marL="0" indent="0">
              <a:buNone/>
            </a:pPr>
            <a:r>
              <a:rPr lang="en-GB" sz="3800" dirty="0" smtClean="0"/>
              <a:t>* When is “exit day”? Not necessarily 29 March 2019. See Clause 14(1): </a:t>
            </a:r>
            <a:r>
              <a:rPr lang="en-GB" sz="3800" i="1" dirty="0" smtClean="0"/>
              <a:t>“ “exit day” means such day as a Minister of the Crown may by regulations appoint.” </a:t>
            </a:r>
            <a:r>
              <a:rPr lang="en-GB" sz="3800" dirty="0" smtClean="0"/>
              <a:t> And note that the House of Lords Constitution Committee (in para. 20 of its September 2017 interim report on the Bill) has expressed concern that the power to define the ‘exit day’ is not subject to any parliamentary scrutiny, and that Sch. 7 para. 3 of the Bill could allow ministers to designate a different ‘exit day’ for different parts of the Bill.</a:t>
            </a:r>
          </a:p>
        </p:txBody>
      </p:sp>
    </p:spTree>
    <p:extLst>
      <p:ext uri="{BB962C8B-B14F-4D97-AF65-F5344CB8AC3E}">
        <p14:creationId xmlns:p14="http://schemas.microsoft.com/office/powerpoint/2010/main" val="63426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EU (WITHDRAWAL) BILL: CLAUSES 3 &amp; 4</a:t>
            </a:r>
            <a:endParaRPr lang="en-GB" b="1" dirty="0"/>
          </a:p>
        </p:txBody>
      </p:sp>
      <p:sp>
        <p:nvSpPr>
          <p:cNvPr id="3" name="Content Placeholder 2"/>
          <p:cNvSpPr>
            <a:spLocks noGrp="1"/>
          </p:cNvSpPr>
          <p:nvPr>
            <p:ph idx="1"/>
          </p:nvPr>
        </p:nvSpPr>
        <p:spPr>
          <a:xfrm>
            <a:off x="609600" y="1772816"/>
            <a:ext cx="10972800" cy="4968552"/>
          </a:xfrm>
        </p:spPr>
        <p:txBody>
          <a:bodyPr>
            <a:noAutofit/>
          </a:bodyPr>
          <a:lstStyle/>
          <a:p>
            <a:pPr marL="0" indent="0">
              <a:buNone/>
            </a:pPr>
            <a:r>
              <a:rPr lang="en-GB" sz="2100" u="sng" dirty="0" smtClean="0"/>
              <a:t>Clause 3(1)</a:t>
            </a:r>
          </a:p>
          <a:p>
            <a:pPr marL="0" indent="0">
              <a:buNone/>
            </a:pPr>
            <a:r>
              <a:rPr lang="en-GB" sz="2100" b="1" dirty="0"/>
              <a:t>Incorporation of direct EU legislation</a:t>
            </a:r>
            <a:endParaRPr lang="en-GB" sz="2100" u="sng" dirty="0" smtClean="0"/>
          </a:p>
          <a:p>
            <a:pPr marL="0" indent="0">
              <a:buNone/>
            </a:pPr>
            <a:r>
              <a:rPr lang="en-GB" sz="2100" i="1" dirty="0" smtClean="0"/>
              <a:t>Direct </a:t>
            </a:r>
            <a:r>
              <a:rPr lang="en-GB" sz="2100" i="1" dirty="0"/>
              <a:t>EU legislation, so far as operative immediately before exit day, </a:t>
            </a:r>
            <a:r>
              <a:rPr lang="en-GB" sz="2100" i="1" dirty="0" smtClean="0"/>
              <a:t>forms part </a:t>
            </a:r>
            <a:r>
              <a:rPr lang="en-GB" sz="2100" i="1" dirty="0"/>
              <a:t>of domestic law on and after exit day</a:t>
            </a:r>
            <a:r>
              <a:rPr lang="en-GB" sz="2100" i="1" dirty="0" smtClean="0"/>
              <a:t>.</a:t>
            </a:r>
          </a:p>
          <a:p>
            <a:pPr marL="0" indent="0">
              <a:buNone/>
            </a:pPr>
            <a:endParaRPr lang="en-GB" sz="1600" i="1" dirty="0"/>
          </a:p>
          <a:p>
            <a:pPr marL="0" indent="0">
              <a:buNone/>
            </a:pPr>
            <a:r>
              <a:rPr lang="en-GB" sz="2100" u="sng" dirty="0" smtClean="0"/>
              <a:t>Clause 4(1)</a:t>
            </a:r>
          </a:p>
          <a:p>
            <a:pPr marL="0" indent="0">
              <a:buNone/>
            </a:pPr>
            <a:r>
              <a:rPr lang="en-GB" sz="2100" b="1" dirty="0"/>
              <a:t>Saving for rights etc. under section 2(1) of the ECA</a:t>
            </a:r>
            <a:endParaRPr lang="en-GB" sz="2100" u="sng" dirty="0" smtClean="0"/>
          </a:p>
          <a:p>
            <a:pPr marL="0" indent="0">
              <a:buNone/>
            </a:pPr>
            <a:r>
              <a:rPr lang="en-GB" sz="2100" i="1" dirty="0" smtClean="0"/>
              <a:t>Any </a:t>
            </a:r>
            <a:r>
              <a:rPr lang="en-GB" sz="2100" i="1" dirty="0"/>
              <a:t>rights, powers, liabilities, obligations, restrictions, remedies </a:t>
            </a:r>
            <a:r>
              <a:rPr lang="en-GB" sz="2100" i="1" dirty="0" smtClean="0"/>
              <a:t>and procedures </a:t>
            </a:r>
            <a:r>
              <a:rPr lang="en-GB" sz="2100" i="1" dirty="0"/>
              <a:t>which, immediately before exit day—</a:t>
            </a:r>
          </a:p>
          <a:p>
            <a:pPr marL="0" indent="0">
              <a:buNone/>
            </a:pPr>
            <a:r>
              <a:rPr lang="en-GB" sz="2100" i="1" dirty="0"/>
              <a:t>(a) are recognised and available in domestic law by virtue of section 2(1) </a:t>
            </a:r>
            <a:r>
              <a:rPr lang="en-GB" sz="2100" i="1" dirty="0" smtClean="0"/>
              <a:t>of the </a:t>
            </a:r>
            <a:r>
              <a:rPr lang="en-GB" sz="2100" i="1" dirty="0"/>
              <a:t>European Communities Act 1972, and</a:t>
            </a:r>
          </a:p>
          <a:p>
            <a:pPr marL="0" indent="0">
              <a:buNone/>
            </a:pPr>
            <a:r>
              <a:rPr lang="en-GB" sz="2100" i="1" dirty="0"/>
              <a:t>(b) are enforced, allowed and followed accordingly,</a:t>
            </a:r>
          </a:p>
          <a:p>
            <a:pPr marL="0" indent="0">
              <a:buNone/>
            </a:pPr>
            <a:r>
              <a:rPr lang="en-GB" sz="2100" i="1" dirty="0"/>
              <a:t>continue on and after exit day to be recognised and available in domestic </a:t>
            </a:r>
            <a:r>
              <a:rPr lang="en-GB" sz="2100" i="1" dirty="0" smtClean="0"/>
              <a:t>law (and </a:t>
            </a:r>
            <a:r>
              <a:rPr lang="en-GB" sz="2100" i="1" dirty="0"/>
              <a:t>to be enforced, allowed and followed accordingly</a:t>
            </a:r>
            <a:r>
              <a:rPr lang="en-GB" sz="2100" i="1" dirty="0" smtClean="0"/>
              <a:t>).</a:t>
            </a:r>
          </a:p>
        </p:txBody>
      </p:sp>
    </p:spTree>
    <p:extLst>
      <p:ext uri="{BB962C8B-B14F-4D97-AF65-F5344CB8AC3E}">
        <p14:creationId xmlns:p14="http://schemas.microsoft.com/office/powerpoint/2010/main" val="332165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EU (WITHDRAWAL) BILL: CLAUSE 5</a:t>
            </a:r>
            <a:endParaRPr lang="en-GB" b="1" dirty="0"/>
          </a:p>
        </p:txBody>
      </p:sp>
      <p:sp>
        <p:nvSpPr>
          <p:cNvPr id="3" name="Content Placeholder 2"/>
          <p:cNvSpPr>
            <a:spLocks noGrp="1"/>
          </p:cNvSpPr>
          <p:nvPr>
            <p:ph idx="1"/>
          </p:nvPr>
        </p:nvSpPr>
        <p:spPr>
          <a:xfrm>
            <a:off x="609600" y="1772816"/>
            <a:ext cx="10972800" cy="4968552"/>
          </a:xfrm>
        </p:spPr>
        <p:txBody>
          <a:bodyPr>
            <a:normAutofit fontScale="85000" lnSpcReduction="20000"/>
          </a:bodyPr>
          <a:lstStyle/>
          <a:p>
            <a:pPr marL="0" indent="0">
              <a:buNone/>
            </a:pPr>
            <a:r>
              <a:rPr lang="en-GB" sz="4400" u="sng" dirty="0" smtClean="0"/>
              <a:t>Clause 5 </a:t>
            </a:r>
          </a:p>
          <a:p>
            <a:pPr marL="0" indent="0">
              <a:buNone/>
            </a:pPr>
            <a:r>
              <a:rPr lang="en-GB" sz="4000" b="1" dirty="0" smtClean="0"/>
              <a:t>Exceptions </a:t>
            </a:r>
            <a:r>
              <a:rPr lang="en-GB" sz="4000" b="1" dirty="0"/>
              <a:t>to savings and </a:t>
            </a:r>
            <a:r>
              <a:rPr lang="en-GB" sz="4000" b="1" dirty="0" smtClean="0"/>
              <a:t>incorporation</a:t>
            </a:r>
          </a:p>
          <a:p>
            <a:pPr marL="0" indent="0">
              <a:buNone/>
            </a:pPr>
            <a:r>
              <a:rPr lang="en-GB" sz="4000" i="1" dirty="0" smtClean="0"/>
              <a:t>(1</a:t>
            </a:r>
            <a:r>
              <a:rPr lang="en-GB" sz="4000" i="1" dirty="0"/>
              <a:t>) The principle of the supremacy of EU law does not apply to any enactment </a:t>
            </a:r>
            <a:r>
              <a:rPr lang="en-GB" sz="4000" i="1" dirty="0" smtClean="0"/>
              <a:t>or rule </a:t>
            </a:r>
            <a:r>
              <a:rPr lang="en-GB" sz="4000" i="1" dirty="0"/>
              <a:t>of law passed or made on or after exit day.</a:t>
            </a:r>
          </a:p>
          <a:p>
            <a:pPr marL="0" indent="0">
              <a:buNone/>
            </a:pPr>
            <a:r>
              <a:rPr lang="en-GB" sz="4000" i="1" dirty="0"/>
              <a:t>(2) Accordingly, the principle of the supremacy of EU law continues to apply </a:t>
            </a:r>
            <a:r>
              <a:rPr lang="en-GB" sz="4000" i="1" dirty="0" smtClean="0"/>
              <a:t>on or </a:t>
            </a:r>
            <a:r>
              <a:rPr lang="en-GB" sz="4000" i="1" dirty="0"/>
              <a:t>after exit day so far as relevant to the interpretation, disapplication </a:t>
            </a:r>
            <a:r>
              <a:rPr lang="en-GB" sz="4000" i="1" dirty="0" smtClean="0"/>
              <a:t>or quashing </a:t>
            </a:r>
            <a:r>
              <a:rPr lang="en-GB" sz="4000" i="1" dirty="0"/>
              <a:t>of any enactment or rule of law passed or made before exit day.</a:t>
            </a:r>
          </a:p>
          <a:p>
            <a:pPr marL="0" indent="0">
              <a:buNone/>
            </a:pPr>
            <a:r>
              <a:rPr lang="en-GB" sz="4000" i="1" dirty="0" smtClean="0"/>
              <a:t>…</a:t>
            </a:r>
            <a:endParaRPr lang="en-GB" sz="4000" i="1" dirty="0"/>
          </a:p>
        </p:txBody>
      </p:sp>
    </p:spTree>
    <p:extLst>
      <p:ext uri="{BB962C8B-B14F-4D97-AF65-F5344CB8AC3E}">
        <p14:creationId xmlns:p14="http://schemas.microsoft.com/office/powerpoint/2010/main" val="185503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16833"/>
            <a:ext cx="7772400" cy="4536504"/>
          </a:xfrm>
        </p:spPr>
        <p:txBody>
          <a:bodyPr>
            <a:noAutofit/>
          </a:bodyPr>
          <a:lstStyle/>
          <a:p>
            <a:r>
              <a:rPr lang="en-GB" sz="3200" b="1" dirty="0"/>
              <a:t> </a:t>
            </a:r>
            <a:r>
              <a:rPr lang="en-GB" sz="3200" dirty="0"/>
              <a:t/>
            </a:r>
            <a:br>
              <a:rPr lang="en-GB" sz="3200" dirty="0"/>
            </a:br>
            <a:r>
              <a:rPr lang="en-GB" sz="3600" b="1" dirty="0" smtClean="0">
                <a:solidFill>
                  <a:schemeClr val="accent6">
                    <a:lumMod val="75000"/>
                  </a:schemeClr>
                </a:solidFill>
              </a:rPr>
              <a:t>Equality law through </a:t>
            </a:r>
            <a:r>
              <a:rPr lang="en-GB" sz="3600" b="1" dirty="0" err="1" smtClean="0">
                <a:solidFill>
                  <a:schemeClr val="accent6">
                    <a:lumMod val="75000"/>
                  </a:schemeClr>
                </a:solidFill>
              </a:rPr>
              <a:t>Brexit</a:t>
            </a:r>
            <a:r>
              <a:rPr lang="en-GB" sz="4000" b="1" dirty="0">
                <a:solidFill>
                  <a:schemeClr val="accent6">
                    <a:lumMod val="75000"/>
                  </a:schemeClr>
                </a:solidFill>
              </a:rPr>
              <a:t/>
            </a:r>
            <a:br>
              <a:rPr lang="en-GB" sz="4000" b="1" dirty="0">
                <a:solidFill>
                  <a:schemeClr val="accent6">
                    <a:lumMod val="75000"/>
                  </a:schemeClr>
                </a:solidFill>
              </a:rPr>
            </a:br>
            <a:r>
              <a:rPr lang="en-GB" sz="3200" dirty="0"/>
              <a:t/>
            </a:r>
            <a:br>
              <a:rPr lang="en-GB" sz="3200" dirty="0"/>
            </a:br>
            <a:r>
              <a:rPr lang="en-GB" sz="3200" b="1" dirty="0" smtClean="0">
                <a:solidFill>
                  <a:schemeClr val="bg1">
                    <a:lumMod val="50000"/>
                  </a:schemeClr>
                </a:solidFill>
              </a:rPr>
              <a:t>Laith Dilaimi</a:t>
            </a:r>
            <a:r>
              <a:rPr lang="en-GB" sz="3200" b="1" dirty="0">
                <a:solidFill>
                  <a:schemeClr val="bg1">
                    <a:lumMod val="50000"/>
                  </a:schemeClr>
                </a:solidFill>
              </a:rPr>
              <a:t/>
            </a:r>
            <a:br>
              <a:rPr lang="en-GB" sz="3200" b="1" dirty="0">
                <a:solidFill>
                  <a:schemeClr val="bg1">
                    <a:lumMod val="50000"/>
                  </a:schemeClr>
                </a:solidFill>
              </a:rPr>
            </a:br>
            <a:r>
              <a:rPr lang="en-GB" sz="3200" b="1" dirty="0">
                <a:solidFill>
                  <a:schemeClr val="bg1">
                    <a:lumMod val="50000"/>
                  </a:schemeClr>
                </a:solidFill>
              </a:rPr>
              <a:t/>
            </a:r>
            <a:br>
              <a:rPr lang="en-GB" sz="3200" b="1" dirty="0">
                <a:solidFill>
                  <a:schemeClr val="bg1">
                    <a:lumMod val="50000"/>
                  </a:schemeClr>
                </a:solidFill>
              </a:rPr>
            </a:br>
            <a:r>
              <a:rPr lang="en-GB" sz="3200" dirty="0">
                <a:solidFill>
                  <a:schemeClr val="bg1">
                    <a:lumMod val="50000"/>
                  </a:schemeClr>
                </a:solidFill>
              </a:rPr>
              <a:t/>
            </a:r>
            <a:br>
              <a:rPr lang="en-GB" sz="3200" dirty="0">
                <a:solidFill>
                  <a:schemeClr val="bg1">
                    <a:lumMod val="50000"/>
                  </a:schemeClr>
                </a:solidFill>
              </a:rPr>
            </a:br>
            <a:r>
              <a:rPr lang="en-GB" sz="3200" b="1" dirty="0"/>
              <a:t>Old Square Chambers</a:t>
            </a:r>
            <a:r>
              <a:rPr lang="en-GB" sz="3200" dirty="0"/>
              <a:t/>
            </a:r>
            <a:br>
              <a:rPr lang="en-GB" sz="3200" dirty="0"/>
            </a:br>
            <a:endParaRPr lang="en-GB" sz="2400" dirty="0"/>
          </a:p>
        </p:txBody>
      </p:sp>
      <p:pic>
        <p:nvPicPr>
          <p:cNvPr id="1026" name="Picture 2"/>
          <p:cNvPicPr>
            <a:picLocks noChangeAspect="1" noChangeArrowheads="1"/>
          </p:cNvPicPr>
          <p:nvPr/>
        </p:nvPicPr>
        <p:blipFill>
          <a:blip r:embed="rId3" cstate="print"/>
          <a:srcRect/>
          <a:stretch>
            <a:fillRect/>
          </a:stretch>
        </p:blipFill>
        <p:spPr bwMode="auto">
          <a:xfrm>
            <a:off x="95851" y="7727"/>
            <a:ext cx="12000298" cy="2114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EU (WITHDRAWAL) BILL: CLAUSE 5 (CONT.)</a:t>
            </a:r>
            <a:endParaRPr lang="en-GB" b="1" dirty="0"/>
          </a:p>
        </p:txBody>
      </p:sp>
      <p:sp>
        <p:nvSpPr>
          <p:cNvPr id="3" name="Content Placeholder 2"/>
          <p:cNvSpPr>
            <a:spLocks noGrp="1"/>
          </p:cNvSpPr>
          <p:nvPr>
            <p:ph idx="1"/>
          </p:nvPr>
        </p:nvSpPr>
        <p:spPr>
          <a:xfrm>
            <a:off x="609600" y="1772816"/>
            <a:ext cx="10972800" cy="4968552"/>
          </a:xfrm>
        </p:spPr>
        <p:txBody>
          <a:bodyPr>
            <a:normAutofit/>
          </a:bodyPr>
          <a:lstStyle/>
          <a:p>
            <a:pPr marL="0" indent="0">
              <a:buNone/>
            </a:pPr>
            <a:r>
              <a:rPr lang="en-GB" sz="3000" u="sng" dirty="0" smtClean="0"/>
              <a:t>Clause 5 (cont.)</a:t>
            </a:r>
          </a:p>
          <a:p>
            <a:pPr marL="0" indent="0">
              <a:buNone/>
            </a:pPr>
            <a:r>
              <a:rPr lang="en-GB" sz="3000" i="1" dirty="0"/>
              <a:t>(4) The Charter of Fundamental Rights is not part of domestic law on or after exit day.</a:t>
            </a:r>
          </a:p>
          <a:p>
            <a:pPr marL="0" indent="0">
              <a:buNone/>
            </a:pPr>
            <a:r>
              <a:rPr lang="en-GB" sz="3000" i="1" dirty="0"/>
              <a:t>(5) Subsection (4) does not affect the retention in domestic law on or after exit day in accordance with this Act of any fundamental rights or principles which exist irrespective of the Charter (and references to the Charter in any case law are, so far as necessary for this purpose, to be read as if they were references to any corresponding retained fundamental rights or principles).</a:t>
            </a:r>
          </a:p>
          <a:p>
            <a:pPr marL="0" indent="0">
              <a:buNone/>
            </a:pPr>
            <a:endParaRPr lang="en-GB" sz="3800" i="1" dirty="0"/>
          </a:p>
        </p:txBody>
      </p:sp>
    </p:spTree>
    <p:extLst>
      <p:ext uri="{BB962C8B-B14F-4D97-AF65-F5344CB8AC3E}">
        <p14:creationId xmlns:p14="http://schemas.microsoft.com/office/powerpoint/2010/main" val="128918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EU (WITHDRAWAL) BILL: CLAUSE 5 (CONT.)</a:t>
            </a:r>
            <a:endParaRPr lang="en-GB" b="1" dirty="0"/>
          </a:p>
        </p:txBody>
      </p:sp>
      <p:sp>
        <p:nvSpPr>
          <p:cNvPr id="3" name="Content Placeholder 2"/>
          <p:cNvSpPr>
            <a:spLocks noGrp="1"/>
          </p:cNvSpPr>
          <p:nvPr>
            <p:ph idx="1"/>
          </p:nvPr>
        </p:nvSpPr>
        <p:spPr>
          <a:xfrm>
            <a:off x="609600" y="1772816"/>
            <a:ext cx="10972800" cy="4968552"/>
          </a:xfrm>
        </p:spPr>
        <p:txBody>
          <a:bodyPr>
            <a:normAutofit/>
          </a:bodyPr>
          <a:lstStyle/>
          <a:p>
            <a:r>
              <a:rPr lang="en-GB" u="sng" dirty="0" smtClean="0"/>
              <a:t>But</a:t>
            </a:r>
            <a:r>
              <a:rPr lang="en-GB" dirty="0" smtClean="0"/>
              <a:t> Amendment 8 (tabled by Dominic Grieve, 8 other Conservative MPs, and assorted Labour, Lib Dem, SNP and Green MPs) proposes deleting Clauses 5(4) and 5(5).</a:t>
            </a:r>
          </a:p>
          <a:p>
            <a:endParaRPr lang="en-GB" dirty="0"/>
          </a:p>
          <a:p>
            <a:r>
              <a:rPr lang="en-GB" dirty="0"/>
              <a:t>Member’s explanatory </a:t>
            </a:r>
            <a:r>
              <a:rPr lang="en-GB" dirty="0" smtClean="0"/>
              <a:t>statement to Amendment 8:</a:t>
            </a:r>
            <a:r>
              <a:rPr lang="en-GB" dirty="0"/>
              <a:t> </a:t>
            </a:r>
            <a:r>
              <a:rPr lang="en-GB" dirty="0" smtClean="0"/>
              <a:t>“</a:t>
            </a:r>
            <a:r>
              <a:rPr lang="en-GB" i="1" dirty="0" smtClean="0"/>
              <a:t>To </a:t>
            </a:r>
            <a:r>
              <a:rPr lang="en-GB" i="1" dirty="0"/>
              <a:t>allow the Charter of Fundamental rights to continue to apply domestically in the </a:t>
            </a:r>
            <a:r>
              <a:rPr lang="en-GB" i="1" dirty="0" smtClean="0"/>
              <a:t>interpretation and </a:t>
            </a:r>
            <a:r>
              <a:rPr lang="en-GB" i="1" dirty="0"/>
              <a:t>application of retained EU law</a:t>
            </a:r>
            <a:r>
              <a:rPr lang="en-GB" i="1" dirty="0" smtClean="0"/>
              <a:t>.”</a:t>
            </a:r>
            <a:endParaRPr lang="en-GB" b="1" dirty="0"/>
          </a:p>
        </p:txBody>
      </p:sp>
    </p:spTree>
    <p:extLst>
      <p:ext uri="{BB962C8B-B14F-4D97-AF65-F5344CB8AC3E}">
        <p14:creationId xmlns:p14="http://schemas.microsoft.com/office/powerpoint/2010/main" val="411051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WILL THE EQUALITY ACT 2010 BE SAFE?</a:t>
            </a:r>
            <a:endParaRPr lang="en-GB" b="1" dirty="0"/>
          </a:p>
        </p:txBody>
      </p:sp>
      <p:sp>
        <p:nvSpPr>
          <p:cNvPr id="3" name="Content Placeholder 2"/>
          <p:cNvSpPr>
            <a:spLocks noGrp="1"/>
          </p:cNvSpPr>
          <p:nvPr>
            <p:ph idx="1"/>
          </p:nvPr>
        </p:nvSpPr>
        <p:spPr>
          <a:xfrm>
            <a:off x="609600" y="1772816"/>
            <a:ext cx="10972800" cy="4968552"/>
          </a:xfrm>
        </p:spPr>
        <p:txBody>
          <a:bodyPr>
            <a:normAutofit fontScale="55000" lnSpcReduction="20000"/>
          </a:bodyPr>
          <a:lstStyle/>
          <a:p>
            <a:r>
              <a:rPr lang="en-GB" sz="4200" dirty="0" smtClean="0"/>
              <a:t>The Equality Act 2010 will in theory be unaffected by </a:t>
            </a:r>
            <a:r>
              <a:rPr lang="en-GB" sz="4200" dirty="0" err="1" smtClean="0"/>
              <a:t>Brexit</a:t>
            </a:r>
            <a:r>
              <a:rPr lang="en-GB" sz="4200" dirty="0" smtClean="0"/>
              <a:t>.</a:t>
            </a:r>
          </a:p>
          <a:p>
            <a:r>
              <a:rPr lang="en-GB" sz="4200" dirty="0" smtClean="0"/>
              <a:t>It will continue in its current form after ‘exit day’ unless and until the UK Parliament at Westminster amends or repeals it.</a:t>
            </a:r>
          </a:p>
          <a:p>
            <a:r>
              <a:rPr lang="en-GB" sz="4200" dirty="0" smtClean="0"/>
              <a:t>The Equality Act 2010 is EU-derived domestic legislation, so it will be protected by Clause 2(1) </a:t>
            </a:r>
            <a:r>
              <a:rPr lang="en-GB" sz="4200" dirty="0"/>
              <a:t>of the </a:t>
            </a:r>
            <a:r>
              <a:rPr lang="en-GB" sz="4200" dirty="0" smtClean="0"/>
              <a:t>Bill, which says that </a:t>
            </a:r>
            <a:r>
              <a:rPr lang="en-GB" sz="4200" dirty="0"/>
              <a:t>EU-derived domestic </a:t>
            </a:r>
            <a:r>
              <a:rPr lang="en-GB" sz="4200" dirty="0" smtClean="0"/>
              <a:t>legislation will </a:t>
            </a:r>
            <a:r>
              <a:rPr lang="en-GB" sz="4200" dirty="0"/>
              <a:t>have effect in UK domestic law on and after exit day</a:t>
            </a:r>
            <a:r>
              <a:rPr lang="en-GB" sz="4200" dirty="0" smtClean="0"/>
              <a:t>. </a:t>
            </a:r>
          </a:p>
          <a:p>
            <a:r>
              <a:rPr lang="en-GB" sz="4200" dirty="0" smtClean="0"/>
              <a:t>Para. 8 of the </a:t>
            </a:r>
            <a:r>
              <a:rPr lang="en-GB" sz="4200" dirty="0" err="1" smtClean="0"/>
              <a:t>DExEU’s</a:t>
            </a:r>
            <a:r>
              <a:rPr lang="en-GB" sz="4200" dirty="0" smtClean="0"/>
              <a:t> Equality Analysis on the Bill says: </a:t>
            </a:r>
            <a:r>
              <a:rPr lang="en-GB" sz="4200" i="1" dirty="0" smtClean="0"/>
              <a:t>“The </a:t>
            </a:r>
            <a:r>
              <a:rPr lang="en-GB" sz="4200" i="1" dirty="0"/>
              <a:t>Equality Act 2010 consolidated decades of domestic legislation </a:t>
            </a:r>
            <a:r>
              <a:rPr lang="en-GB" sz="4200" i="1" dirty="0" smtClean="0"/>
              <a:t>and transposed </a:t>
            </a:r>
            <a:r>
              <a:rPr lang="en-GB" sz="4200" i="1" dirty="0"/>
              <a:t>EU law. The Government is committed to ensuring that </a:t>
            </a:r>
            <a:r>
              <a:rPr lang="en-GB" sz="4200" i="1" dirty="0" smtClean="0"/>
              <a:t>the protections </a:t>
            </a:r>
            <a:r>
              <a:rPr lang="en-GB" sz="4200" i="1" dirty="0"/>
              <a:t>in the Equality Act 2010 will continue to apply once we have </a:t>
            </a:r>
            <a:r>
              <a:rPr lang="en-GB" sz="4200" i="1" dirty="0" smtClean="0"/>
              <a:t>left the </a:t>
            </a:r>
            <a:r>
              <a:rPr lang="en-GB" sz="4200" i="1" dirty="0"/>
              <a:t>EU. This will ensure the continued protection of people’s rights not to </a:t>
            </a:r>
            <a:r>
              <a:rPr lang="en-GB" sz="4200" i="1" dirty="0" smtClean="0"/>
              <a:t>be discriminated </a:t>
            </a:r>
            <a:r>
              <a:rPr lang="en-GB" sz="4200" i="1" dirty="0"/>
              <a:t>against, harassed or victimised in the provision of </a:t>
            </a:r>
            <a:r>
              <a:rPr lang="en-GB" sz="4200" i="1" dirty="0" smtClean="0"/>
              <a:t>goods, services </a:t>
            </a:r>
            <a:r>
              <a:rPr lang="en-GB" sz="4200" i="1" dirty="0"/>
              <a:t>and public functions, housing, transport and education</a:t>
            </a:r>
            <a:r>
              <a:rPr lang="en-GB" sz="4200" i="1" dirty="0" smtClean="0"/>
              <a:t>.”</a:t>
            </a:r>
          </a:p>
          <a:p>
            <a:r>
              <a:rPr lang="en-GB" sz="3600" dirty="0" smtClean="0"/>
              <a:t>Pa</a:t>
            </a:r>
            <a:r>
              <a:rPr lang="en-GB" sz="4200" dirty="0" smtClean="0"/>
              <a:t>ra. 9 of the </a:t>
            </a:r>
            <a:r>
              <a:rPr lang="en-GB" sz="4200" dirty="0" err="1" smtClean="0"/>
              <a:t>DExEU’s</a:t>
            </a:r>
            <a:r>
              <a:rPr lang="en-GB" sz="4200" dirty="0" smtClean="0"/>
              <a:t> Equality Analysis says that the Government is committed to maintaining the continued role of the EHRC, the NIHRC and the ECNI, </a:t>
            </a:r>
            <a:r>
              <a:rPr lang="en-GB" sz="4200" i="1" dirty="0" smtClean="0"/>
              <a:t>“which all have important roles in enforcing and monitoring equalities and rights law within the UK.”</a:t>
            </a:r>
            <a:endParaRPr lang="en-GB" sz="4200" dirty="0"/>
          </a:p>
          <a:p>
            <a:pPr marL="0" indent="0">
              <a:buNone/>
            </a:pPr>
            <a:endParaRPr lang="en-GB" sz="4300" b="1" dirty="0" smtClean="0"/>
          </a:p>
        </p:txBody>
      </p:sp>
    </p:spTree>
    <p:extLst>
      <p:ext uri="{BB962C8B-B14F-4D97-AF65-F5344CB8AC3E}">
        <p14:creationId xmlns:p14="http://schemas.microsoft.com/office/powerpoint/2010/main" val="31058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ABOUT THE ACQUIS COMMUNAUTAIRE?</a:t>
            </a:r>
            <a:endParaRPr lang="en-GB" b="1" dirty="0"/>
          </a:p>
        </p:txBody>
      </p:sp>
      <p:sp>
        <p:nvSpPr>
          <p:cNvPr id="3" name="Content Placeholder 2"/>
          <p:cNvSpPr>
            <a:spLocks noGrp="1"/>
          </p:cNvSpPr>
          <p:nvPr>
            <p:ph idx="1"/>
          </p:nvPr>
        </p:nvSpPr>
        <p:spPr>
          <a:xfrm>
            <a:off x="609600" y="1772816"/>
            <a:ext cx="10972800" cy="4896544"/>
          </a:xfrm>
        </p:spPr>
        <p:txBody>
          <a:bodyPr>
            <a:normAutofit/>
          </a:bodyPr>
          <a:lstStyle/>
          <a:p>
            <a:r>
              <a:rPr lang="en-GB" sz="2400" b="1" dirty="0" smtClean="0"/>
              <a:t>It seems likely that after exit day:</a:t>
            </a:r>
          </a:p>
          <a:p>
            <a:pPr lvl="1"/>
            <a:r>
              <a:rPr lang="en-GB" sz="2400" dirty="0" smtClean="0"/>
              <a:t>in accordance with Clause 5(4) of the Bill, the EU Charter of Fundamental Rights will no longer apply in the UK. </a:t>
            </a:r>
          </a:p>
          <a:p>
            <a:pPr lvl="1"/>
            <a:r>
              <a:rPr lang="en-GB" sz="2400" dirty="0" smtClean="0"/>
              <a:t>in accordance with Clauses 3 and 4 of the Bill, relevant Acts and Regulations will continue to be interpreted so as to conform with relevant Directives etc. where possible.</a:t>
            </a:r>
          </a:p>
          <a:p>
            <a:pPr lvl="2"/>
            <a:r>
              <a:rPr lang="en-GB" dirty="0" smtClean="0"/>
              <a:t>This (as now) may involve departing from the wording of statutes.</a:t>
            </a:r>
          </a:p>
          <a:p>
            <a:pPr lvl="2"/>
            <a:r>
              <a:rPr lang="en-GB" dirty="0" smtClean="0"/>
              <a:t>However, UK courts and tribunals will no longer be able to make references to the CJEU and the CJEU will no longer be able to make preliminary rulings on the meaning of EU law at the request of UK courts and tribunals. </a:t>
            </a:r>
          </a:p>
          <a:p>
            <a:pPr marL="914400" lvl="2" indent="0">
              <a:buNone/>
            </a:pPr>
            <a:endParaRPr lang="en-GB" dirty="0" smtClean="0"/>
          </a:p>
        </p:txBody>
      </p:sp>
      <p:sp>
        <p:nvSpPr>
          <p:cNvPr id="4" name="Rectangle 3"/>
          <p:cNvSpPr/>
          <p:nvPr/>
        </p:nvSpPr>
        <p:spPr>
          <a:xfrm>
            <a:off x="609600" y="6021288"/>
            <a:ext cx="10887000" cy="461665"/>
          </a:xfrm>
          <a:prstGeom prst="rect">
            <a:avLst/>
          </a:prstGeom>
        </p:spPr>
        <p:txBody>
          <a:bodyPr wrap="square">
            <a:spAutoFit/>
          </a:bodyPr>
          <a:lstStyle/>
          <a:p>
            <a:pPr marL="285750" indent="-285750">
              <a:buFont typeface="Arial" panose="020B0604020202020204" pitchFamily="34" charset="0"/>
              <a:buChar char="•"/>
            </a:pPr>
            <a:r>
              <a:rPr lang="en-GB" sz="2400" b="1" dirty="0" smtClean="0"/>
              <a:t>But what about CJEU case law?</a:t>
            </a:r>
            <a:endParaRPr lang="en-GB" sz="2400" b="1" dirty="0"/>
          </a:p>
        </p:txBody>
      </p:sp>
    </p:spTree>
    <p:extLst>
      <p:ext uri="{BB962C8B-B14F-4D97-AF65-F5344CB8AC3E}">
        <p14:creationId xmlns:p14="http://schemas.microsoft.com/office/powerpoint/2010/main" val="157729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EU (WITHDRAWAL) BILL: CLAUSE </a:t>
            </a:r>
            <a:r>
              <a:rPr lang="en-GB" b="1" dirty="0" smtClean="0"/>
              <a:t>6: </a:t>
            </a:r>
            <a:br>
              <a:rPr lang="en-GB" b="1" dirty="0" smtClean="0"/>
            </a:br>
            <a:r>
              <a:rPr lang="en-GB" b="1" dirty="0" smtClean="0"/>
              <a:t>CJEU DECISIONS MADE </a:t>
            </a:r>
            <a:r>
              <a:rPr lang="en-GB" b="1" u="sng" dirty="0" smtClean="0"/>
              <a:t>AFTER</a:t>
            </a:r>
            <a:r>
              <a:rPr lang="en-GB" b="1" dirty="0" smtClean="0"/>
              <a:t> EXIT DAY</a:t>
            </a:r>
            <a:endParaRPr lang="en-GB" b="1" dirty="0"/>
          </a:p>
        </p:txBody>
      </p:sp>
      <p:sp>
        <p:nvSpPr>
          <p:cNvPr id="3" name="Content Placeholder 2"/>
          <p:cNvSpPr>
            <a:spLocks noGrp="1"/>
          </p:cNvSpPr>
          <p:nvPr>
            <p:ph idx="1"/>
          </p:nvPr>
        </p:nvSpPr>
        <p:spPr>
          <a:xfrm>
            <a:off x="609600" y="1772816"/>
            <a:ext cx="10972800" cy="4968552"/>
          </a:xfrm>
        </p:spPr>
        <p:txBody>
          <a:bodyPr>
            <a:normAutofit fontScale="47500" lnSpcReduction="20000"/>
          </a:bodyPr>
          <a:lstStyle/>
          <a:p>
            <a:pPr marL="0" indent="0">
              <a:buNone/>
            </a:pPr>
            <a:r>
              <a:rPr lang="en-GB" sz="6200" u="sng" dirty="0"/>
              <a:t>Clause </a:t>
            </a:r>
            <a:r>
              <a:rPr lang="en-GB" sz="6200" u="sng" dirty="0" smtClean="0"/>
              <a:t>6</a:t>
            </a:r>
          </a:p>
          <a:p>
            <a:pPr marL="0" indent="0">
              <a:buNone/>
            </a:pPr>
            <a:r>
              <a:rPr lang="en-GB" sz="6200" b="1" dirty="0"/>
              <a:t>Interpretation of retained EU law</a:t>
            </a:r>
          </a:p>
          <a:p>
            <a:pPr marL="0" indent="0">
              <a:buNone/>
            </a:pPr>
            <a:r>
              <a:rPr lang="en-GB" sz="6200" i="1" dirty="0"/>
              <a:t>(1) A court or tribunal—</a:t>
            </a:r>
          </a:p>
          <a:p>
            <a:pPr marL="0" indent="0">
              <a:buNone/>
            </a:pPr>
            <a:r>
              <a:rPr lang="en-GB" sz="6200" i="1" dirty="0"/>
              <a:t>(a) is not bound by any principles laid down, or any decisions made, on </a:t>
            </a:r>
            <a:r>
              <a:rPr lang="en-GB" sz="6200" i="1" dirty="0" smtClean="0"/>
              <a:t>or after </a:t>
            </a:r>
            <a:r>
              <a:rPr lang="en-GB" sz="6200" i="1" dirty="0"/>
              <a:t>exit day by the European Court, and</a:t>
            </a:r>
          </a:p>
          <a:p>
            <a:pPr marL="0" indent="0">
              <a:buNone/>
            </a:pPr>
            <a:r>
              <a:rPr lang="en-GB" sz="6200" i="1" dirty="0"/>
              <a:t>(b) cannot refer any matter to the European Court on or after exit day</a:t>
            </a:r>
            <a:r>
              <a:rPr lang="en-GB" sz="6200" i="1" dirty="0" smtClean="0"/>
              <a:t>.</a:t>
            </a:r>
          </a:p>
          <a:p>
            <a:pPr marL="0" indent="0">
              <a:buNone/>
            </a:pPr>
            <a:endParaRPr lang="en-GB" sz="6200" i="1" dirty="0" smtClean="0"/>
          </a:p>
          <a:p>
            <a:pPr marL="0" indent="0">
              <a:buNone/>
            </a:pPr>
            <a:r>
              <a:rPr lang="en-GB" sz="6200" i="1" dirty="0"/>
              <a:t>(2) A court or tribunal need not have regard to anything done on or after exit </a:t>
            </a:r>
            <a:r>
              <a:rPr lang="en-GB" sz="6200" i="1" dirty="0" smtClean="0"/>
              <a:t>day by </a:t>
            </a:r>
            <a:r>
              <a:rPr lang="en-GB" sz="6200" i="1" dirty="0"/>
              <a:t>the European Court, another EU entity or the EU but may do so if </a:t>
            </a:r>
            <a:r>
              <a:rPr lang="en-GB" sz="6200" i="1" dirty="0" smtClean="0"/>
              <a:t>it considers </a:t>
            </a:r>
            <a:r>
              <a:rPr lang="en-GB" sz="6200" i="1" dirty="0"/>
              <a:t>it appropriate to do so</a:t>
            </a:r>
            <a:r>
              <a:rPr lang="en-GB" sz="6200" i="1" dirty="0" smtClean="0"/>
              <a:t>.</a:t>
            </a:r>
          </a:p>
          <a:p>
            <a:pPr marL="0" indent="0">
              <a:buNone/>
            </a:pPr>
            <a:endParaRPr lang="en-GB" sz="4400" i="1" dirty="0"/>
          </a:p>
          <a:p>
            <a:pPr marL="0" indent="0">
              <a:buNone/>
            </a:pPr>
            <a:endParaRPr lang="en-GB" sz="4400" i="1" dirty="0"/>
          </a:p>
        </p:txBody>
      </p:sp>
    </p:spTree>
    <p:extLst>
      <p:ext uri="{BB962C8B-B14F-4D97-AF65-F5344CB8AC3E}">
        <p14:creationId xmlns:p14="http://schemas.microsoft.com/office/powerpoint/2010/main" val="26316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LORD NEUBERGER’S OBJECTIONS TO THIS</a:t>
            </a:r>
            <a:endParaRPr lang="en-GB" b="1" dirty="0"/>
          </a:p>
        </p:txBody>
      </p:sp>
      <p:sp>
        <p:nvSpPr>
          <p:cNvPr id="3" name="Content Placeholder 2"/>
          <p:cNvSpPr>
            <a:spLocks noGrp="1"/>
          </p:cNvSpPr>
          <p:nvPr>
            <p:ph idx="1"/>
          </p:nvPr>
        </p:nvSpPr>
        <p:spPr>
          <a:xfrm>
            <a:off x="609600" y="1772816"/>
            <a:ext cx="10972800" cy="4968552"/>
          </a:xfrm>
        </p:spPr>
        <p:txBody>
          <a:bodyPr>
            <a:normAutofit fontScale="62500" lnSpcReduction="20000"/>
          </a:bodyPr>
          <a:lstStyle/>
          <a:p>
            <a:r>
              <a:rPr lang="en-GB" sz="4200" dirty="0" smtClean="0"/>
              <a:t>Lord Neuberger, then President of the UK Supreme Court, said as follows in an interview to the BBC in August 2017:</a:t>
            </a:r>
          </a:p>
          <a:p>
            <a:pPr lvl="1"/>
            <a:r>
              <a:rPr lang="en-GB" sz="3800" i="1" dirty="0" smtClean="0"/>
              <a:t>“If [the Government] doesn’t express clearly what the judges should do about decisions of the European Court of Justice after </a:t>
            </a:r>
            <a:r>
              <a:rPr lang="en-GB" sz="3800" i="1" dirty="0" err="1" smtClean="0"/>
              <a:t>Brexit</a:t>
            </a:r>
            <a:r>
              <a:rPr lang="en-GB" sz="3800" i="1" dirty="0" smtClean="0"/>
              <a:t>, or indeed any other topic after </a:t>
            </a:r>
            <a:r>
              <a:rPr lang="en-GB" sz="3800" i="1" dirty="0" err="1" smtClean="0"/>
              <a:t>Brexit</a:t>
            </a:r>
            <a:r>
              <a:rPr lang="en-GB" sz="3800" i="1" dirty="0" smtClean="0"/>
              <a:t>, then the judges will simply have to do their best.”</a:t>
            </a:r>
          </a:p>
          <a:p>
            <a:pPr lvl="1"/>
            <a:r>
              <a:rPr lang="en-GB" sz="3800" i="1" dirty="0" smtClean="0"/>
              <a:t>“to blame the judges for making the law when Parliament has failed to do so would be unfair”.</a:t>
            </a:r>
          </a:p>
          <a:p>
            <a:pPr lvl="1"/>
            <a:r>
              <a:rPr lang="en-GB" sz="3800" i="1" dirty="0" smtClean="0"/>
              <a:t>The judiciary would “hope and expect Parliament to spell out how the judges would approach that sort of issue after </a:t>
            </a:r>
            <a:r>
              <a:rPr lang="en-GB" sz="3800" i="1" dirty="0" err="1" smtClean="0"/>
              <a:t>Brexit</a:t>
            </a:r>
            <a:r>
              <a:rPr lang="en-GB" sz="3800" i="1" dirty="0" smtClean="0"/>
              <a:t>, and to spell it out in a statute”</a:t>
            </a:r>
          </a:p>
          <a:p>
            <a:pPr lvl="1"/>
            <a:r>
              <a:rPr lang="en-GB" sz="3800" i="1" dirty="0" smtClean="0"/>
              <a:t>"</a:t>
            </a:r>
            <a:r>
              <a:rPr lang="en-GB" sz="3800" i="1" dirty="0"/>
              <a:t>If the UK parliament says we should take into account decisions of the ECJ then we will do so. </a:t>
            </a:r>
            <a:r>
              <a:rPr lang="en-GB" sz="3800" i="1" dirty="0" smtClean="0"/>
              <a:t>If </a:t>
            </a:r>
            <a:r>
              <a:rPr lang="en-GB" sz="3800" i="1" dirty="0"/>
              <a:t>it says we shouldn't then we won't. Basically we will do what the statute says</a:t>
            </a:r>
            <a:r>
              <a:rPr lang="en-GB" sz="3800" i="1" dirty="0" smtClean="0"/>
              <a:t>."</a:t>
            </a:r>
          </a:p>
          <a:p>
            <a:r>
              <a:rPr lang="en-GB" sz="4400" dirty="0" smtClean="0"/>
              <a:t>The Institute for Government described Lord Neuberger’s comments as </a:t>
            </a:r>
            <a:r>
              <a:rPr lang="en-GB" sz="4400" i="1" dirty="0" smtClean="0"/>
              <a:t>“an extraordinary intervention.”</a:t>
            </a:r>
            <a:endParaRPr lang="en-GB" sz="4400" dirty="0" smtClean="0"/>
          </a:p>
          <a:p>
            <a:endParaRPr lang="en-GB" sz="4200" dirty="0"/>
          </a:p>
          <a:p>
            <a:pPr marL="0" indent="0">
              <a:buNone/>
            </a:pPr>
            <a:endParaRPr lang="en-GB" sz="4300" b="1" dirty="0" smtClean="0"/>
          </a:p>
        </p:txBody>
      </p:sp>
    </p:spTree>
    <p:extLst>
      <p:ext uri="{BB962C8B-B14F-4D97-AF65-F5344CB8AC3E}">
        <p14:creationId xmlns:p14="http://schemas.microsoft.com/office/powerpoint/2010/main" val="106263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EU (WITHDRAWAL) BILL: CLAUSE 6: </a:t>
            </a:r>
            <a:br>
              <a:rPr lang="en-GB" b="1" dirty="0"/>
            </a:br>
            <a:r>
              <a:rPr lang="en-GB" b="1" dirty="0"/>
              <a:t>CJEU DECISIONS </a:t>
            </a:r>
            <a:r>
              <a:rPr lang="en-GB" b="1" dirty="0" smtClean="0"/>
              <a:t>MADE </a:t>
            </a:r>
            <a:r>
              <a:rPr lang="en-GB" b="1" u="sng" dirty="0" smtClean="0"/>
              <a:t>BEFORE</a:t>
            </a:r>
            <a:r>
              <a:rPr lang="en-GB" b="1" dirty="0" smtClean="0"/>
              <a:t> </a:t>
            </a:r>
            <a:r>
              <a:rPr lang="en-GB" b="1" dirty="0"/>
              <a:t>EXIT DAY</a:t>
            </a:r>
          </a:p>
        </p:txBody>
      </p:sp>
      <p:sp>
        <p:nvSpPr>
          <p:cNvPr id="3" name="Content Placeholder 2"/>
          <p:cNvSpPr>
            <a:spLocks noGrp="1"/>
          </p:cNvSpPr>
          <p:nvPr>
            <p:ph idx="1"/>
          </p:nvPr>
        </p:nvSpPr>
        <p:spPr>
          <a:xfrm>
            <a:off x="609600" y="1772816"/>
            <a:ext cx="10972800" cy="4968552"/>
          </a:xfrm>
        </p:spPr>
        <p:txBody>
          <a:bodyPr>
            <a:normAutofit fontScale="47500" lnSpcReduction="20000"/>
          </a:bodyPr>
          <a:lstStyle/>
          <a:p>
            <a:pPr marL="0" indent="0">
              <a:buNone/>
            </a:pPr>
            <a:r>
              <a:rPr lang="en-GB" sz="4000" u="sng" dirty="0"/>
              <a:t>Clause </a:t>
            </a:r>
            <a:r>
              <a:rPr lang="en-GB" sz="4000" u="sng" dirty="0" smtClean="0"/>
              <a:t>6</a:t>
            </a:r>
          </a:p>
          <a:p>
            <a:pPr marL="0" indent="0">
              <a:buNone/>
            </a:pPr>
            <a:r>
              <a:rPr lang="en-GB" sz="4400" b="1" dirty="0"/>
              <a:t>Interpretation of retained EU law</a:t>
            </a:r>
          </a:p>
          <a:p>
            <a:pPr marL="0" indent="0">
              <a:buNone/>
            </a:pPr>
            <a:r>
              <a:rPr lang="en-GB" sz="4400" i="1" dirty="0" smtClean="0"/>
              <a:t>(</a:t>
            </a:r>
            <a:r>
              <a:rPr lang="en-GB" sz="4400" i="1" dirty="0"/>
              <a:t>3) Any question as to the validity, meaning or effect of any retained EU law is </a:t>
            </a:r>
            <a:r>
              <a:rPr lang="en-GB" sz="4400" i="1" dirty="0" smtClean="0"/>
              <a:t>to be </a:t>
            </a:r>
            <a:r>
              <a:rPr lang="en-GB" sz="4400" i="1" dirty="0"/>
              <a:t>decided, so far as that law is unmodified on or after exit day and so far </a:t>
            </a:r>
            <a:r>
              <a:rPr lang="en-GB" sz="4400" i="1" dirty="0" smtClean="0"/>
              <a:t>as they </a:t>
            </a:r>
            <a:r>
              <a:rPr lang="en-GB" sz="4400" i="1" dirty="0"/>
              <a:t>are relevant to it—</a:t>
            </a:r>
          </a:p>
          <a:p>
            <a:pPr marL="0" indent="0">
              <a:buNone/>
            </a:pPr>
            <a:r>
              <a:rPr lang="en-GB" sz="4400" i="1" dirty="0"/>
              <a:t>(a) in accordance with any retained case law and any retained </a:t>
            </a:r>
            <a:r>
              <a:rPr lang="en-GB" sz="4400" i="1" dirty="0" smtClean="0"/>
              <a:t>general principles </a:t>
            </a:r>
            <a:r>
              <a:rPr lang="en-GB" sz="4400" i="1" dirty="0"/>
              <a:t>of EU law, and</a:t>
            </a:r>
          </a:p>
          <a:p>
            <a:pPr marL="0" indent="0">
              <a:buNone/>
            </a:pPr>
            <a:r>
              <a:rPr lang="en-GB" sz="4400" i="1" dirty="0"/>
              <a:t>(b) having regard (among other things) to the limits, immediately </a:t>
            </a:r>
            <a:r>
              <a:rPr lang="en-GB" sz="4400" i="1" dirty="0" smtClean="0"/>
              <a:t>before exit </a:t>
            </a:r>
            <a:r>
              <a:rPr lang="en-GB" sz="4400" i="1" dirty="0"/>
              <a:t>day, of EU competences</a:t>
            </a:r>
            <a:r>
              <a:rPr lang="en-GB" sz="4400" i="1" dirty="0" smtClean="0"/>
              <a:t>.</a:t>
            </a:r>
          </a:p>
          <a:p>
            <a:pPr marL="0" indent="0">
              <a:buNone/>
            </a:pPr>
            <a:endParaRPr lang="en-GB" sz="4400" i="1" dirty="0"/>
          </a:p>
          <a:p>
            <a:pPr marL="0" indent="0">
              <a:buNone/>
            </a:pPr>
            <a:r>
              <a:rPr lang="en-GB" sz="4400" i="1" dirty="0"/>
              <a:t>(4) But—</a:t>
            </a:r>
          </a:p>
          <a:p>
            <a:pPr marL="0" indent="0">
              <a:buNone/>
            </a:pPr>
            <a:r>
              <a:rPr lang="en-GB" sz="4400" i="1" dirty="0" smtClean="0"/>
              <a:t>(</a:t>
            </a:r>
            <a:r>
              <a:rPr lang="en-GB" sz="4400" i="1" dirty="0"/>
              <a:t>a) the Supreme Court is not bound by any retained EU case law,</a:t>
            </a:r>
          </a:p>
          <a:p>
            <a:pPr marL="0" indent="0">
              <a:buNone/>
            </a:pPr>
            <a:r>
              <a:rPr lang="en-GB" sz="4400" i="1" dirty="0" smtClean="0"/>
              <a:t>…</a:t>
            </a:r>
          </a:p>
          <a:p>
            <a:pPr marL="0" indent="0">
              <a:buNone/>
            </a:pPr>
            <a:r>
              <a:rPr lang="en-GB" sz="4400" i="1" dirty="0" smtClean="0"/>
              <a:t>(</a:t>
            </a:r>
            <a:r>
              <a:rPr lang="en-GB" sz="4400" i="1" dirty="0"/>
              <a:t>c) no court or tribunal is bound by any retained domestic case law that </a:t>
            </a:r>
            <a:r>
              <a:rPr lang="en-GB" sz="4400" i="1" dirty="0" smtClean="0"/>
              <a:t>it would </a:t>
            </a:r>
            <a:r>
              <a:rPr lang="en-GB" sz="4400" i="1" dirty="0"/>
              <a:t>not otherwise be bound by</a:t>
            </a:r>
            <a:r>
              <a:rPr lang="en-GB" sz="4400" i="1" dirty="0" smtClean="0"/>
              <a:t>.</a:t>
            </a:r>
          </a:p>
          <a:p>
            <a:pPr marL="0" indent="0">
              <a:buNone/>
            </a:pPr>
            <a:endParaRPr lang="en-GB" sz="4400" i="1" dirty="0"/>
          </a:p>
          <a:p>
            <a:pPr marL="0" indent="0">
              <a:buNone/>
            </a:pPr>
            <a:r>
              <a:rPr lang="en-GB" sz="4400" i="1" dirty="0"/>
              <a:t>(5) In deciding whether to depart from any retained EU case law, the </a:t>
            </a:r>
            <a:r>
              <a:rPr lang="en-GB" sz="4400" i="1" dirty="0" smtClean="0"/>
              <a:t>Supreme Court … must </a:t>
            </a:r>
            <a:r>
              <a:rPr lang="en-GB" sz="4400" i="1" dirty="0"/>
              <a:t>apply the same test as it </a:t>
            </a:r>
            <a:r>
              <a:rPr lang="en-GB" sz="4400" i="1" dirty="0" smtClean="0"/>
              <a:t>would apply </a:t>
            </a:r>
            <a:r>
              <a:rPr lang="en-GB" sz="4400" i="1" dirty="0"/>
              <a:t>in deciding whether to depart from its own case law</a:t>
            </a:r>
            <a:r>
              <a:rPr lang="en-GB" sz="4400" i="1" dirty="0" smtClean="0"/>
              <a:t>.</a:t>
            </a:r>
            <a:endParaRPr lang="en-GB" sz="4400" i="1" dirty="0"/>
          </a:p>
        </p:txBody>
      </p:sp>
    </p:spTree>
    <p:extLst>
      <p:ext uri="{BB962C8B-B14F-4D97-AF65-F5344CB8AC3E}">
        <p14:creationId xmlns:p14="http://schemas.microsoft.com/office/powerpoint/2010/main" val="28243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IS THE EQUALITY ACT 2010 “RETAINED EU LAW”?</a:t>
            </a:r>
            <a:endParaRPr lang="en-GB" b="1" dirty="0"/>
          </a:p>
        </p:txBody>
      </p:sp>
      <p:sp>
        <p:nvSpPr>
          <p:cNvPr id="3" name="Content Placeholder 2"/>
          <p:cNvSpPr>
            <a:spLocks noGrp="1"/>
          </p:cNvSpPr>
          <p:nvPr>
            <p:ph idx="1"/>
          </p:nvPr>
        </p:nvSpPr>
        <p:spPr>
          <a:xfrm>
            <a:off x="609600" y="1772816"/>
            <a:ext cx="10972800" cy="4968552"/>
          </a:xfrm>
        </p:spPr>
        <p:txBody>
          <a:bodyPr>
            <a:normAutofit fontScale="70000" lnSpcReduction="20000"/>
          </a:bodyPr>
          <a:lstStyle/>
          <a:p>
            <a:r>
              <a:rPr lang="en-GB" sz="4200" dirty="0" smtClean="0"/>
              <a:t>Clause 6(7) defines “retained EU law” as </a:t>
            </a:r>
            <a:r>
              <a:rPr lang="en-GB" sz="4200" i="1" dirty="0" smtClean="0"/>
              <a:t>“</a:t>
            </a:r>
            <a:r>
              <a:rPr lang="en-GB" sz="4400" i="1" dirty="0" smtClean="0"/>
              <a:t>anything </a:t>
            </a:r>
            <a:r>
              <a:rPr lang="en-GB" sz="4400" i="1" dirty="0"/>
              <a:t>which, on or after exit day, </a:t>
            </a:r>
            <a:r>
              <a:rPr lang="en-GB" sz="4400" i="1" dirty="0" smtClean="0"/>
              <a:t>continues to </a:t>
            </a:r>
            <a:r>
              <a:rPr lang="en-GB" sz="4400" i="1" dirty="0"/>
              <a:t>be, or forms part of, domestic law by virtue of section 2, 3 or 4 </a:t>
            </a:r>
            <a:r>
              <a:rPr lang="en-GB" sz="4400" i="1" dirty="0" smtClean="0"/>
              <a:t>or subsection </a:t>
            </a:r>
            <a:r>
              <a:rPr lang="en-GB" sz="4400" i="1" dirty="0"/>
              <a:t>(3) or (6) above (as that body of law is added to or </a:t>
            </a:r>
            <a:r>
              <a:rPr lang="en-GB" sz="4400" i="1" dirty="0" smtClean="0"/>
              <a:t>otherwise modified </a:t>
            </a:r>
            <a:r>
              <a:rPr lang="en-GB" sz="4400" i="1" dirty="0"/>
              <a:t>by or under this Act or by other domestic law from time </a:t>
            </a:r>
            <a:r>
              <a:rPr lang="en-GB" sz="4400" i="1" dirty="0" smtClean="0"/>
              <a:t>to time)”</a:t>
            </a:r>
            <a:endParaRPr lang="en-GB" sz="4400" dirty="0"/>
          </a:p>
          <a:p>
            <a:r>
              <a:rPr lang="en-GB" sz="4400" dirty="0" smtClean="0"/>
              <a:t>Does the Equality Act 2010 meet this definition?</a:t>
            </a:r>
          </a:p>
          <a:p>
            <a:r>
              <a:rPr lang="en-GB" sz="4400" dirty="0"/>
              <a:t>The House of Lords Constitution Committee has said the Equality Act would not be 'retained EU law' within the </a:t>
            </a:r>
            <a:r>
              <a:rPr lang="en-GB" sz="4400" dirty="0" smtClean="0"/>
              <a:t>Bill (in </a:t>
            </a:r>
            <a:r>
              <a:rPr lang="en-GB" sz="4400" dirty="0"/>
              <a:t>para. </a:t>
            </a:r>
            <a:r>
              <a:rPr lang="en-GB" sz="4400" dirty="0" smtClean="0"/>
              <a:t>26 </a:t>
            </a:r>
            <a:r>
              <a:rPr lang="en-GB" sz="4400" dirty="0"/>
              <a:t>of its September 2017 interim report on the Bill</a:t>
            </a:r>
            <a:r>
              <a:rPr lang="en-GB" sz="4400" dirty="0" smtClean="0"/>
              <a:t>).</a:t>
            </a:r>
          </a:p>
          <a:p>
            <a:r>
              <a:rPr lang="en-GB" sz="4400" dirty="0" smtClean="0"/>
              <a:t>The position is currently unclear.</a:t>
            </a:r>
            <a:endParaRPr lang="en-GB" sz="4200" dirty="0" smtClean="0"/>
          </a:p>
          <a:p>
            <a:endParaRPr lang="en-GB" sz="4400" dirty="0" smtClean="0"/>
          </a:p>
          <a:p>
            <a:endParaRPr lang="en-GB" sz="4200" dirty="0"/>
          </a:p>
          <a:p>
            <a:pPr marL="0" indent="0">
              <a:buNone/>
            </a:pPr>
            <a:endParaRPr lang="en-GB" sz="4300" b="1" dirty="0" smtClean="0"/>
          </a:p>
        </p:txBody>
      </p:sp>
    </p:spTree>
    <p:extLst>
      <p:ext uri="{BB962C8B-B14F-4D97-AF65-F5344CB8AC3E}">
        <p14:creationId xmlns:p14="http://schemas.microsoft.com/office/powerpoint/2010/main" val="260387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WILL THIS GOVERNMENT TRY TO MAKE AMENDMENTS TO THE EQUALITY ACT 2010? (1)</a:t>
            </a:r>
            <a:endParaRPr lang="en-GB" b="1" dirty="0"/>
          </a:p>
        </p:txBody>
      </p:sp>
      <p:sp>
        <p:nvSpPr>
          <p:cNvPr id="3" name="Content Placeholder 2"/>
          <p:cNvSpPr>
            <a:spLocks noGrp="1"/>
          </p:cNvSpPr>
          <p:nvPr>
            <p:ph idx="1"/>
          </p:nvPr>
        </p:nvSpPr>
        <p:spPr>
          <a:xfrm>
            <a:off x="609600" y="1772816"/>
            <a:ext cx="10972800" cy="4968552"/>
          </a:xfrm>
        </p:spPr>
        <p:txBody>
          <a:bodyPr>
            <a:normAutofit fontScale="70000" lnSpcReduction="20000"/>
          </a:bodyPr>
          <a:lstStyle/>
          <a:p>
            <a:r>
              <a:rPr lang="en-GB" sz="4200" dirty="0" smtClean="0"/>
              <a:t>After </a:t>
            </a:r>
            <a:r>
              <a:rPr lang="en-GB" sz="4200" dirty="0" err="1" smtClean="0"/>
              <a:t>Brexit</a:t>
            </a:r>
            <a:r>
              <a:rPr lang="en-GB" sz="4200" dirty="0" smtClean="0"/>
              <a:t>, the Westminster Parliament would be entitled to make amendments to the Equality Act 2010 that are not in accordance with the acquis </a:t>
            </a:r>
            <a:r>
              <a:rPr lang="en-GB" sz="4200" dirty="0" err="1" smtClean="0"/>
              <a:t>communautaire</a:t>
            </a:r>
            <a:r>
              <a:rPr lang="en-GB" sz="4200" dirty="0"/>
              <a:t> </a:t>
            </a:r>
            <a:r>
              <a:rPr lang="en-GB" sz="4200" dirty="0" smtClean="0"/>
              <a:t>(unless the contrary is agreed in any ‘exit deal’ or other deal with the EU).</a:t>
            </a:r>
          </a:p>
          <a:p>
            <a:r>
              <a:rPr lang="en-GB" sz="4200" dirty="0" smtClean="0"/>
              <a:t>The 2017 Conservative manifesto contained no plans to water down equality law.</a:t>
            </a:r>
          </a:p>
          <a:p>
            <a:r>
              <a:rPr lang="en-GB" sz="4200" dirty="0" smtClean="0"/>
              <a:t>The Government has not published any plans – or even floated any proposals - to water down equality law.</a:t>
            </a:r>
          </a:p>
          <a:p>
            <a:r>
              <a:rPr lang="en-GB" sz="4200" dirty="0" smtClean="0"/>
              <a:t>As the Government has no overall majority in the House of Commons, it would rely on the support of DUP MPs (or rebels from other parties) to pass any primary legislation.</a:t>
            </a:r>
          </a:p>
          <a:p>
            <a:r>
              <a:rPr lang="en-GB" sz="4200" dirty="0" smtClean="0"/>
              <a:t>The Government also has no majority in the House of Lords.</a:t>
            </a:r>
          </a:p>
          <a:p>
            <a:endParaRPr lang="en-GB" sz="4200" dirty="0"/>
          </a:p>
          <a:p>
            <a:pPr marL="0" indent="0">
              <a:buNone/>
            </a:pPr>
            <a:endParaRPr lang="en-GB" sz="4300" b="1" dirty="0" smtClean="0"/>
          </a:p>
        </p:txBody>
      </p:sp>
    </p:spTree>
    <p:extLst>
      <p:ext uri="{BB962C8B-B14F-4D97-AF65-F5344CB8AC3E}">
        <p14:creationId xmlns:p14="http://schemas.microsoft.com/office/powerpoint/2010/main" val="297028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WILL THIS GOVERNMENT TRY TO MAKE AMENDMENTS TO THE EQUALITY ACT 2010? (2)</a:t>
            </a:r>
            <a:endParaRPr lang="en-GB" b="1" dirty="0"/>
          </a:p>
        </p:txBody>
      </p:sp>
      <p:sp>
        <p:nvSpPr>
          <p:cNvPr id="3" name="Content Placeholder 2"/>
          <p:cNvSpPr>
            <a:spLocks noGrp="1"/>
          </p:cNvSpPr>
          <p:nvPr>
            <p:ph idx="1"/>
          </p:nvPr>
        </p:nvSpPr>
        <p:spPr>
          <a:xfrm>
            <a:off x="609600" y="1772816"/>
            <a:ext cx="10972800" cy="4968552"/>
          </a:xfrm>
        </p:spPr>
        <p:txBody>
          <a:bodyPr>
            <a:normAutofit/>
          </a:bodyPr>
          <a:lstStyle/>
          <a:p>
            <a:pPr marL="0" indent="0">
              <a:buNone/>
            </a:pPr>
            <a:endParaRPr lang="en-GB" sz="4200" dirty="0" smtClean="0"/>
          </a:p>
          <a:p>
            <a:endParaRPr lang="en-GB" sz="4200" dirty="0"/>
          </a:p>
          <a:p>
            <a:pPr marL="0" indent="0">
              <a:buNone/>
            </a:pPr>
            <a:endParaRPr lang="en-GB" sz="43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2204864"/>
            <a:ext cx="5715000" cy="3648075"/>
          </a:xfrm>
          <a:prstGeom prst="rect">
            <a:avLst/>
          </a:prstGeom>
        </p:spPr>
      </p:pic>
    </p:spTree>
    <p:extLst>
      <p:ext uri="{BB962C8B-B14F-4D97-AF65-F5344CB8AC3E}">
        <p14:creationId xmlns:p14="http://schemas.microsoft.com/office/powerpoint/2010/main" val="42903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C_Logo_Large.jpg"/>
          <p:cNvPicPr>
            <a:picLocks noChangeAspect="1"/>
          </p:cNvPicPr>
          <p:nvPr/>
        </p:nvPicPr>
        <p:blipFill>
          <a:blip r:embed="rId2" cstate="print"/>
          <a:stretch>
            <a:fillRect/>
          </a:stretch>
        </p:blipFill>
        <p:spPr>
          <a:xfrm>
            <a:off x="9434488" y="332656"/>
            <a:ext cx="2467023" cy="472488"/>
          </a:xfrm>
          <a:prstGeom prst="rect">
            <a:avLst/>
          </a:prstGeom>
          <a:noFill/>
          <a:ln>
            <a:noFill/>
          </a:ln>
        </p:spPr>
      </p:pic>
      <p:sp>
        <p:nvSpPr>
          <p:cNvPr id="5" name="Title 4"/>
          <p:cNvSpPr>
            <a:spLocks noGrp="1"/>
          </p:cNvSpPr>
          <p:nvPr>
            <p:ph type="title"/>
          </p:nvPr>
        </p:nvSpPr>
        <p:spPr/>
        <p:txBody>
          <a:bodyPr/>
          <a:lstStyle/>
          <a:p>
            <a:r>
              <a:rPr lang="en-GB" b="1" dirty="0" smtClean="0"/>
              <a:t>BREXIT MEANS … ?</a:t>
            </a:r>
            <a:endParaRPr lang="en-GB"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839939" y="1916832"/>
            <a:ext cx="451212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37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EU (WITHDRAWAL) BILL: CLAUSE 7</a:t>
            </a:r>
            <a:endParaRPr lang="en-GB" b="1" dirty="0"/>
          </a:p>
        </p:txBody>
      </p:sp>
      <p:sp>
        <p:nvSpPr>
          <p:cNvPr id="3" name="Content Placeholder 2"/>
          <p:cNvSpPr>
            <a:spLocks noGrp="1"/>
          </p:cNvSpPr>
          <p:nvPr>
            <p:ph idx="1"/>
          </p:nvPr>
        </p:nvSpPr>
        <p:spPr>
          <a:xfrm>
            <a:off x="609600" y="1772816"/>
            <a:ext cx="10972800" cy="4968552"/>
          </a:xfrm>
        </p:spPr>
        <p:txBody>
          <a:bodyPr>
            <a:normAutofit fontScale="77500" lnSpcReduction="20000"/>
          </a:bodyPr>
          <a:lstStyle/>
          <a:p>
            <a:pPr marL="0" indent="0">
              <a:buNone/>
            </a:pPr>
            <a:r>
              <a:rPr lang="en-GB" sz="4400" u="sng" dirty="0" smtClean="0"/>
              <a:t>Clause 7(1)</a:t>
            </a:r>
          </a:p>
          <a:p>
            <a:pPr marL="0" indent="0">
              <a:buNone/>
            </a:pPr>
            <a:r>
              <a:rPr lang="en-GB" sz="4400" b="1" dirty="0" smtClean="0"/>
              <a:t>Dealing </a:t>
            </a:r>
            <a:r>
              <a:rPr lang="en-GB" sz="4400" b="1" dirty="0"/>
              <a:t>with deficiencies arising from withdrawal</a:t>
            </a:r>
          </a:p>
          <a:p>
            <a:pPr marL="0" indent="0">
              <a:buNone/>
            </a:pPr>
            <a:r>
              <a:rPr lang="en-GB" sz="4400" i="1" dirty="0"/>
              <a:t>(1) A Minister of the Crown may by regulations make such provision as </a:t>
            </a:r>
            <a:r>
              <a:rPr lang="en-GB" sz="4400" i="1" dirty="0" smtClean="0"/>
              <a:t>the Minister </a:t>
            </a:r>
            <a:r>
              <a:rPr lang="en-GB" sz="4400" i="1" dirty="0"/>
              <a:t>considers appropriate to prevent, remedy or mitigate—</a:t>
            </a:r>
          </a:p>
          <a:p>
            <a:pPr marL="0" indent="0">
              <a:buNone/>
            </a:pPr>
            <a:r>
              <a:rPr lang="en-GB" sz="4400" i="1" dirty="0"/>
              <a:t>(a) any failure of retained EU law to operate effectively, or</a:t>
            </a:r>
          </a:p>
          <a:p>
            <a:pPr marL="0" indent="0">
              <a:buNone/>
            </a:pPr>
            <a:r>
              <a:rPr lang="en-GB" sz="4400" i="1" dirty="0"/>
              <a:t>(b) any other deficiency in retained EU law,</a:t>
            </a:r>
          </a:p>
          <a:p>
            <a:pPr marL="0" indent="0">
              <a:buNone/>
            </a:pPr>
            <a:r>
              <a:rPr lang="en-GB" sz="4400" i="1" dirty="0"/>
              <a:t>arising from the withdrawal of the United Kingdom from the EU.</a:t>
            </a:r>
            <a:endParaRPr lang="en-GB" sz="4200" i="1" dirty="0"/>
          </a:p>
          <a:p>
            <a:pPr marL="0" indent="0">
              <a:buNone/>
            </a:pPr>
            <a:endParaRPr lang="en-GB" sz="4300" b="1" dirty="0" smtClean="0"/>
          </a:p>
        </p:txBody>
      </p:sp>
    </p:spTree>
    <p:extLst>
      <p:ext uri="{BB962C8B-B14F-4D97-AF65-F5344CB8AC3E}">
        <p14:creationId xmlns:p14="http://schemas.microsoft.com/office/powerpoint/2010/main" val="64258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EU (WITHDRAWAL) BILL: CLAUSE 7 (CONT.)</a:t>
            </a:r>
            <a:endParaRPr lang="en-GB" b="1" dirty="0"/>
          </a:p>
        </p:txBody>
      </p:sp>
      <p:sp>
        <p:nvSpPr>
          <p:cNvPr id="3" name="Content Placeholder 2"/>
          <p:cNvSpPr>
            <a:spLocks noGrp="1"/>
          </p:cNvSpPr>
          <p:nvPr>
            <p:ph idx="1"/>
          </p:nvPr>
        </p:nvSpPr>
        <p:spPr>
          <a:xfrm>
            <a:off x="609600" y="1772816"/>
            <a:ext cx="10972800" cy="4968552"/>
          </a:xfrm>
        </p:spPr>
        <p:txBody>
          <a:bodyPr>
            <a:normAutofit fontScale="85000" lnSpcReduction="10000"/>
          </a:bodyPr>
          <a:lstStyle/>
          <a:p>
            <a:pPr marL="0" indent="0">
              <a:buNone/>
            </a:pPr>
            <a:r>
              <a:rPr lang="en-GB" sz="4400" u="sng" dirty="0" smtClean="0"/>
              <a:t>Clause 7(2</a:t>
            </a:r>
            <a:r>
              <a:rPr lang="en-GB" sz="4400" u="sng" dirty="0"/>
              <a:t>)</a:t>
            </a:r>
            <a:r>
              <a:rPr lang="en-GB" sz="4400" dirty="0"/>
              <a:t> </a:t>
            </a:r>
            <a:endParaRPr lang="en-GB" sz="4400" dirty="0" smtClean="0"/>
          </a:p>
          <a:p>
            <a:pPr marL="0" indent="0">
              <a:buNone/>
            </a:pPr>
            <a:r>
              <a:rPr lang="en-GB" sz="4400" i="1" dirty="0" smtClean="0"/>
              <a:t>Deficiencies </a:t>
            </a:r>
            <a:r>
              <a:rPr lang="en-GB" sz="4400" i="1" dirty="0"/>
              <a:t>in retained EU law include </a:t>
            </a:r>
            <a:r>
              <a:rPr lang="en-GB" sz="4400" i="1" u="sng" dirty="0"/>
              <a:t>(but are not limited to</a:t>
            </a:r>
            <a:r>
              <a:rPr lang="en-GB" sz="4400" i="1" u="sng" dirty="0" smtClean="0"/>
              <a:t>)</a:t>
            </a:r>
            <a:r>
              <a:rPr lang="en-GB" sz="4400" i="1" dirty="0" smtClean="0"/>
              <a:t> where the Minister </a:t>
            </a:r>
            <a:r>
              <a:rPr lang="en-GB" sz="4400" i="1" dirty="0"/>
              <a:t>considers that retained EU </a:t>
            </a:r>
            <a:r>
              <a:rPr lang="en-GB" sz="4400" i="1" dirty="0" smtClean="0"/>
              <a:t>law …</a:t>
            </a:r>
          </a:p>
          <a:p>
            <a:pPr marL="0" indent="0">
              <a:buNone/>
            </a:pPr>
            <a:endParaRPr lang="en-GB" sz="4400" b="1" dirty="0"/>
          </a:p>
          <a:p>
            <a:pPr marL="0" indent="0">
              <a:buNone/>
            </a:pPr>
            <a:r>
              <a:rPr lang="en-GB" sz="4400" u="sng" dirty="0" smtClean="0"/>
              <a:t>Clause 7(4)</a:t>
            </a:r>
          </a:p>
          <a:p>
            <a:pPr marL="0" indent="0">
              <a:buNone/>
            </a:pPr>
            <a:r>
              <a:rPr lang="en-GB" sz="4400" i="1" dirty="0" smtClean="0"/>
              <a:t>Regulations </a:t>
            </a:r>
            <a:r>
              <a:rPr lang="en-GB" sz="4400" i="1" dirty="0"/>
              <a:t>under this section may make any provision that could be made by an </a:t>
            </a:r>
            <a:r>
              <a:rPr lang="en-GB" sz="4400" i="1" dirty="0" smtClean="0"/>
              <a:t>Act of </a:t>
            </a:r>
            <a:r>
              <a:rPr lang="en-GB" sz="4400" i="1" dirty="0"/>
              <a:t>Parliament.</a:t>
            </a:r>
            <a:endParaRPr lang="en-GB" sz="4300" u="sng" dirty="0" smtClean="0"/>
          </a:p>
        </p:txBody>
      </p:sp>
    </p:spTree>
    <p:extLst>
      <p:ext uri="{BB962C8B-B14F-4D97-AF65-F5344CB8AC3E}">
        <p14:creationId xmlns:p14="http://schemas.microsoft.com/office/powerpoint/2010/main" val="348379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EU (WITHDRAWAL) BILL: CLAUSE 7 (CONT.)</a:t>
            </a:r>
            <a:endParaRPr lang="en-GB" b="1" dirty="0"/>
          </a:p>
        </p:txBody>
      </p:sp>
      <p:sp>
        <p:nvSpPr>
          <p:cNvPr id="3" name="Content Placeholder 2"/>
          <p:cNvSpPr>
            <a:spLocks noGrp="1"/>
          </p:cNvSpPr>
          <p:nvPr>
            <p:ph idx="1"/>
          </p:nvPr>
        </p:nvSpPr>
        <p:spPr>
          <a:xfrm>
            <a:off x="609600" y="1772816"/>
            <a:ext cx="10972800" cy="4968552"/>
          </a:xfrm>
        </p:spPr>
        <p:txBody>
          <a:bodyPr>
            <a:normAutofit fontScale="92500" lnSpcReduction="20000"/>
          </a:bodyPr>
          <a:lstStyle/>
          <a:p>
            <a:r>
              <a:rPr lang="en-GB" u="sng" dirty="0" smtClean="0"/>
              <a:t>But</a:t>
            </a:r>
            <a:r>
              <a:rPr lang="en-GB" dirty="0" smtClean="0"/>
              <a:t> Amendment 1 (tabled by Dominic Grieve MP, 11 other Conservative MPs and assorted other MPs) proposes leaving out </a:t>
            </a:r>
            <a:r>
              <a:rPr lang="en-GB" i="1" dirty="0" smtClean="0"/>
              <a:t>“(but are not limited to”) </a:t>
            </a:r>
            <a:r>
              <a:rPr lang="en-GB" dirty="0" smtClean="0"/>
              <a:t>from Clause 7(2) and inserting </a:t>
            </a:r>
            <a:r>
              <a:rPr lang="en-GB" i="1" dirty="0" smtClean="0"/>
              <a:t>“and are limited to”</a:t>
            </a:r>
            <a:r>
              <a:rPr lang="en-GB" dirty="0" smtClean="0"/>
              <a:t>.</a:t>
            </a:r>
            <a:endParaRPr lang="en-GB" dirty="0"/>
          </a:p>
          <a:p>
            <a:r>
              <a:rPr lang="en-GB" dirty="0" smtClean="0"/>
              <a:t>Member’s </a:t>
            </a:r>
            <a:r>
              <a:rPr lang="en-GB" dirty="0"/>
              <a:t>explanatory </a:t>
            </a:r>
            <a:r>
              <a:rPr lang="en-GB" dirty="0" smtClean="0"/>
              <a:t>statement to Amendment 1:</a:t>
            </a:r>
            <a:r>
              <a:rPr lang="en-GB" dirty="0"/>
              <a:t> </a:t>
            </a:r>
            <a:r>
              <a:rPr lang="en-GB" i="1" dirty="0" smtClean="0"/>
              <a:t>“To </a:t>
            </a:r>
            <a:r>
              <a:rPr lang="en-GB" i="1" dirty="0"/>
              <a:t>restrict the power of a Minister to make regulations to amend retained EU law to cases </a:t>
            </a:r>
            <a:r>
              <a:rPr lang="en-GB" i="1" dirty="0" smtClean="0"/>
              <a:t>where the </a:t>
            </a:r>
            <a:r>
              <a:rPr lang="en-GB" i="1" dirty="0"/>
              <a:t>EU law is deficient in the way set out in the Bill</a:t>
            </a:r>
            <a:r>
              <a:rPr lang="en-GB" i="1" dirty="0" smtClean="0"/>
              <a:t>.</a:t>
            </a:r>
            <a:r>
              <a:rPr lang="en-GB" dirty="0" smtClean="0"/>
              <a:t>”</a:t>
            </a:r>
          </a:p>
          <a:p>
            <a:endParaRPr lang="en-GB" b="1" dirty="0"/>
          </a:p>
          <a:p>
            <a:r>
              <a:rPr lang="en-GB" dirty="0" smtClean="0"/>
              <a:t>See also Amendment 2, which seeks to narrow down the circumstances in which Ministers can exercise this power by requiring the Minister to consider that certain conditions are satisfied in relation to the provision.</a:t>
            </a:r>
            <a:endParaRPr lang="en-GB" dirty="0"/>
          </a:p>
        </p:txBody>
      </p:sp>
    </p:spTree>
    <p:extLst>
      <p:ext uri="{BB962C8B-B14F-4D97-AF65-F5344CB8AC3E}">
        <p14:creationId xmlns:p14="http://schemas.microsoft.com/office/powerpoint/2010/main" val="416886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WILL THIS GOVERNMENT TRY TO MAKE AMENDMENTS TO THE EQUALITY ACT 2010? (3)</a:t>
            </a:r>
            <a:endParaRPr lang="en-GB" b="1" dirty="0"/>
          </a:p>
        </p:txBody>
      </p:sp>
      <p:sp>
        <p:nvSpPr>
          <p:cNvPr id="3" name="Content Placeholder 2"/>
          <p:cNvSpPr>
            <a:spLocks noGrp="1"/>
          </p:cNvSpPr>
          <p:nvPr>
            <p:ph idx="1"/>
          </p:nvPr>
        </p:nvSpPr>
        <p:spPr>
          <a:xfrm>
            <a:off x="609600" y="1772816"/>
            <a:ext cx="10972800" cy="4968552"/>
          </a:xfrm>
        </p:spPr>
        <p:txBody>
          <a:bodyPr>
            <a:normAutofit fontScale="77500" lnSpcReduction="20000"/>
          </a:bodyPr>
          <a:lstStyle/>
          <a:p>
            <a:r>
              <a:rPr lang="en-GB" sz="4200" dirty="0" smtClean="0"/>
              <a:t>Could Ministers use Henry VIII powers to make amendments to the Equality Act 2010?</a:t>
            </a:r>
          </a:p>
          <a:p>
            <a:r>
              <a:rPr lang="en-GB" sz="4200" dirty="0" smtClean="0"/>
              <a:t>If so, what amendments would they make?</a:t>
            </a:r>
          </a:p>
          <a:p>
            <a:pPr lvl="1"/>
            <a:r>
              <a:rPr lang="en-GB" sz="3800" dirty="0" smtClean="0"/>
              <a:t>Cap on discrimination compensation? (e.g. </a:t>
            </a:r>
            <a:r>
              <a:rPr lang="en-GB" sz="3800" dirty="0" err="1" smtClean="0"/>
              <a:t>Beecroft</a:t>
            </a:r>
            <a:r>
              <a:rPr lang="en-GB" sz="3800" dirty="0" smtClean="0"/>
              <a:t> report)</a:t>
            </a:r>
          </a:p>
          <a:p>
            <a:pPr lvl="1"/>
            <a:r>
              <a:rPr lang="en-GB" sz="3800" dirty="0" smtClean="0"/>
              <a:t>Narrower interpretation of protected characteristics?</a:t>
            </a:r>
          </a:p>
          <a:p>
            <a:pPr lvl="1"/>
            <a:r>
              <a:rPr lang="en-GB" sz="3800" dirty="0" smtClean="0"/>
              <a:t>Narrower interpretation of unlawful conduct? Particularly indirect discrimination and/or reasonable adjustments?</a:t>
            </a:r>
          </a:p>
          <a:p>
            <a:pPr lvl="1"/>
            <a:r>
              <a:rPr lang="en-GB" sz="3800" dirty="0" smtClean="0"/>
              <a:t>Weakening of equal pay provisions?</a:t>
            </a:r>
          </a:p>
          <a:p>
            <a:pPr lvl="1"/>
            <a:r>
              <a:rPr lang="en-GB" sz="3800" dirty="0" smtClean="0"/>
              <a:t>Resurrection of the small business exemption, this time for maternity/paternity rights and/or pay? (e.g. </a:t>
            </a:r>
            <a:r>
              <a:rPr lang="en-GB" sz="3800" dirty="0" err="1" smtClean="0"/>
              <a:t>Beecroft</a:t>
            </a:r>
            <a:r>
              <a:rPr lang="en-GB" sz="3800" dirty="0" smtClean="0"/>
              <a:t> report)</a:t>
            </a:r>
          </a:p>
          <a:p>
            <a:pPr lvl="1"/>
            <a:r>
              <a:rPr lang="en-GB" sz="3800" dirty="0" smtClean="0"/>
              <a:t>Remember: the Red Tape Challenge.</a:t>
            </a:r>
          </a:p>
          <a:p>
            <a:endParaRPr lang="en-GB" sz="4200" dirty="0"/>
          </a:p>
          <a:p>
            <a:pPr marL="0" indent="0">
              <a:buNone/>
            </a:pPr>
            <a:endParaRPr lang="en-GB" sz="4300" b="1" dirty="0" smtClean="0"/>
          </a:p>
        </p:txBody>
      </p:sp>
    </p:spTree>
    <p:extLst>
      <p:ext uri="{BB962C8B-B14F-4D97-AF65-F5344CB8AC3E}">
        <p14:creationId xmlns:p14="http://schemas.microsoft.com/office/powerpoint/2010/main" val="90112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GREAT UNKNOWN: WHAT WILL THE OUTCOME OF THE BREXIT NEGOTIATIONS WITH THE EU BE?</a:t>
            </a:r>
            <a:endParaRPr lang="en-GB" b="1" dirty="0"/>
          </a:p>
        </p:txBody>
      </p:sp>
      <p:sp>
        <p:nvSpPr>
          <p:cNvPr id="3" name="Content Placeholder 2"/>
          <p:cNvSpPr>
            <a:spLocks noGrp="1"/>
          </p:cNvSpPr>
          <p:nvPr>
            <p:ph idx="1"/>
          </p:nvPr>
        </p:nvSpPr>
        <p:spPr>
          <a:xfrm>
            <a:off x="609600" y="1772816"/>
            <a:ext cx="10972800" cy="4968552"/>
          </a:xfrm>
        </p:spPr>
        <p:txBody>
          <a:bodyPr>
            <a:normAutofit/>
          </a:bodyPr>
          <a:lstStyle/>
          <a:p>
            <a:pPr marL="0" indent="0">
              <a:buNone/>
            </a:pPr>
            <a:endParaRPr lang="en-GB" sz="4200" dirty="0" smtClean="0"/>
          </a:p>
          <a:p>
            <a:endParaRPr lang="en-GB" sz="4200" dirty="0"/>
          </a:p>
          <a:p>
            <a:pPr marL="0" indent="0">
              <a:buNone/>
            </a:pPr>
            <a:endParaRPr lang="en-GB" sz="43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283" y="1700808"/>
            <a:ext cx="8441434" cy="4752528"/>
          </a:xfrm>
          <a:prstGeom prst="rect">
            <a:avLst/>
          </a:prstGeom>
        </p:spPr>
      </p:pic>
    </p:spTree>
    <p:extLst>
      <p:ext uri="{BB962C8B-B14F-4D97-AF65-F5344CB8AC3E}">
        <p14:creationId xmlns:p14="http://schemas.microsoft.com/office/powerpoint/2010/main" val="205871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ONE FINAL PROPOSED AMENDMENT TO THE BILL</a:t>
            </a:r>
            <a:endParaRPr lang="en-GB" b="1" dirty="0"/>
          </a:p>
        </p:txBody>
      </p:sp>
      <p:sp>
        <p:nvSpPr>
          <p:cNvPr id="3" name="Content Placeholder 2"/>
          <p:cNvSpPr>
            <a:spLocks noGrp="1"/>
          </p:cNvSpPr>
          <p:nvPr>
            <p:ph idx="1"/>
          </p:nvPr>
        </p:nvSpPr>
        <p:spPr>
          <a:xfrm>
            <a:off x="609600" y="1772816"/>
            <a:ext cx="10972800" cy="4968552"/>
          </a:xfrm>
        </p:spPr>
        <p:txBody>
          <a:bodyPr>
            <a:normAutofit lnSpcReduction="10000"/>
          </a:bodyPr>
          <a:lstStyle/>
          <a:p>
            <a:r>
              <a:rPr lang="en-GB" dirty="0" smtClean="0"/>
              <a:t>Amendment 7 (tabled by Dominic Grieve MP, 8 other Conservative MPs and assorted other MPs) proposes inserting the following words into the Bill: </a:t>
            </a:r>
            <a:r>
              <a:rPr lang="en-GB" i="1" dirty="0" smtClean="0"/>
              <a:t>“subject </a:t>
            </a:r>
            <a:r>
              <a:rPr lang="en-GB" i="1" dirty="0"/>
              <a:t>to the prior enactment of a </a:t>
            </a:r>
            <a:r>
              <a:rPr lang="en-GB" i="1" dirty="0" smtClean="0"/>
              <a:t>statute by </a:t>
            </a:r>
            <a:r>
              <a:rPr lang="en-GB" i="1" dirty="0"/>
              <a:t>Parliament approving the final terms of withdrawal of the United Kingdom from </a:t>
            </a:r>
            <a:r>
              <a:rPr lang="en-GB" i="1" dirty="0" smtClean="0"/>
              <a:t>the European </a:t>
            </a:r>
            <a:r>
              <a:rPr lang="en-GB" i="1" dirty="0"/>
              <a:t>Union</a:t>
            </a:r>
            <a:r>
              <a:rPr lang="en-GB" i="1" dirty="0" smtClean="0"/>
              <a:t>.”</a:t>
            </a:r>
          </a:p>
          <a:p>
            <a:endParaRPr lang="en-GB" dirty="0" smtClean="0"/>
          </a:p>
          <a:p>
            <a:r>
              <a:rPr lang="en-GB" dirty="0" smtClean="0"/>
              <a:t>Member’s explanatory statement for Amendment 7: </a:t>
            </a:r>
            <a:r>
              <a:rPr lang="en-GB" i="1" dirty="0" smtClean="0"/>
              <a:t>“To </a:t>
            </a:r>
            <a:r>
              <a:rPr lang="en-GB" i="1" dirty="0"/>
              <a:t>require the final deal with the EU to be approved by statute passed by Parliament</a:t>
            </a:r>
            <a:r>
              <a:rPr lang="en-GB" i="1" dirty="0" smtClean="0"/>
              <a:t>.”</a:t>
            </a:r>
            <a:endParaRPr lang="en-GB" dirty="0"/>
          </a:p>
        </p:txBody>
      </p:sp>
    </p:spTree>
    <p:extLst>
      <p:ext uri="{BB962C8B-B14F-4D97-AF65-F5344CB8AC3E}">
        <p14:creationId xmlns:p14="http://schemas.microsoft.com/office/powerpoint/2010/main" val="2406645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OSC_backppt_temp"/>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1204" name="Text Box 7"/>
          <p:cNvSpPr txBox="1">
            <a:spLocks noChangeArrowheads="1"/>
          </p:cNvSpPr>
          <p:nvPr/>
        </p:nvSpPr>
        <p:spPr bwMode="auto">
          <a:xfrm>
            <a:off x="2362200" y="1196976"/>
            <a:ext cx="7519988" cy="803297"/>
          </a:xfrm>
          <a:prstGeom prst="rect">
            <a:avLst/>
          </a:prstGeom>
          <a:noFill/>
          <a:ln w="9525">
            <a:noFill/>
            <a:miter lim="800000"/>
            <a:headEnd/>
            <a:tailEnd/>
          </a:ln>
        </p:spPr>
        <p:txBody>
          <a:bodyPr lIns="0" tIns="0" rIns="0" bIns="0">
            <a:spAutoFit/>
          </a:bodyPr>
          <a:lstStyle/>
          <a:p>
            <a:pPr algn="ctr">
              <a:lnSpc>
                <a:spcPct val="80000"/>
              </a:lnSpc>
              <a:spcBef>
                <a:spcPct val="50000"/>
              </a:spcBef>
            </a:pPr>
            <a:r>
              <a:rPr lang="en-US" sz="3600" b="1" dirty="0">
                <a:solidFill>
                  <a:schemeClr val="bg1"/>
                </a:solidFill>
              </a:rPr>
              <a:t>Thank you</a:t>
            </a:r>
          </a:p>
          <a:p>
            <a:pPr algn="ctr">
              <a:lnSpc>
                <a:spcPct val="80000"/>
              </a:lnSpc>
              <a:spcBef>
                <a:spcPct val="50000"/>
              </a:spcBef>
            </a:pPr>
            <a:endParaRPr lang="en-US" b="1" dirty="0">
              <a:solidFill>
                <a:schemeClr val="bg1"/>
              </a:solidFill>
              <a:latin typeface="H Avenir Heavy" pitchFamily="48" charset="0"/>
            </a:endParaRPr>
          </a:p>
        </p:txBody>
      </p:sp>
      <p:sp>
        <p:nvSpPr>
          <p:cNvPr id="5" name="Text Box 6"/>
          <p:cNvSpPr txBox="1">
            <a:spLocks noChangeArrowheads="1"/>
          </p:cNvSpPr>
          <p:nvPr/>
        </p:nvSpPr>
        <p:spPr bwMode="auto">
          <a:xfrm>
            <a:off x="919730" y="1758524"/>
            <a:ext cx="6705600" cy="4622804"/>
          </a:xfrm>
          <a:prstGeom prst="rect">
            <a:avLst/>
          </a:prstGeom>
          <a:noFill/>
          <a:ln w="9525">
            <a:noFill/>
            <a:miter lim="800000"/>
            <a:headEnd/>
            <a:tailEnd/>
          </a:ln>
        </p:spPr>
        <p:txBody>
          <a:bodyPr wrap="square" lIns="0" tIns="0" rIns="0" bIns="0">
            <a:spAutoFit/>
          </a:bodyPr>
          <a:lstStyle/>
          <a:p>
            <a:pPr>
              <a:lnSpc>
                <a:spcPct val="90000"/>
              </a:lnSpc>
              <a:spcBef>
                <a:spcPct val="20000"/>
              </a:spcBef>
              <a:tabLst>
                <a:tab pos="195263" algn="l"/>
              </a:tabLst>
            </a:pPr>
            <a:r>
              <a:rPr lang="en-US" sz="2800" b="1" dirty="0" smtClean="0">
                <a:solidFill>
                  <a:schemeClr val="bg1"/>
                </a:solidFill>
              </a:rPr>
              <a:t>Contact</a:t>
            </a:r>
            <a:endParaRPr lang="en-US" sz="2800" b="1" dirty="0">
              <a:solidFill>
                <a:schemeClr val="bg1"/>
              </a:solidFill>
            </a:endParaRPr>
          </a:p>
          <a:p>
            <a:pPr>
              <a:lnSpc>
                <a:spcPct val="90000"/>
              </a:lnSpc>
              <a:spcBef>
                <a:spcPct val="20000"/>
              </a:spcBef>
              <a:tabLst>
                <a:tab pos="195263" algn="l"/>
              </a:tabLst>
            </a:pPr>
            <a:endParaRPr lang="en-US" sz="1600" dirty="0">
              <a:solidFill>
                <a:schemeClr val="bg1"/>
              </a:solidFill>
            </a:endParaRPr>
          </a:p>
          <a:p>
            <a:pPr>
              <a:lnSpc>
                <a:spcPct val="90000"/>
              </a:lnSpc>
              <a:spcBef>
                <a:spcPct val="20000"/>
              </a:spcBef>
              <a:tabLst>
                <a:tab pos="195263" algn="l"/>
              </a:tabLst>
            </a:pPr>
            <a:r>
              <a:rPr lang="en-US" sz="1600" b="1" dirty="0">
                <a:solidFill>
                  <a:schemeClr val="bg1"/>
                </a:solidFill>
              </a:rPr>
              <a:t>London</a:t>
            </a:r>
          </a:p>
          <a:p>
            <a:pPr>
              <a:lnSpc>
                <a:spcPct val="90000"/>
              </a:lnSpc>
              <a:tabLst>
                <a:tab pos="195263" algn="l"/>
              </a:tabLst>
            </a:pPr>
            <a:r>
              <a:rPr lang="en-US" sz="1600" dirty="0">
                <a:solidFill>
                  <a:schemeClr val="bg1"/>
                </a:solidFill>
              </a:rPr>
              <a:t>10 - 11 Bedford Row</a:t>
            </a:r>
          </a:p>
          <a:p>
            <a:pPr>
              <a:lnSpc>
                <a:spcPct val="90000"/>
              </a:lnSpc>
              <a:tabLst>
                <a:tab pos="195263" algn="l"/>
              </a:tabLst>
            </a:pPr>
            <a:r>
              <a:rPr lang="en-US" sz="1600" dirty="0">
                <a:solidFill>
                  <a:schemeClr val="bg1"/>
                </a:solidFill>
              </a:rPr>
              <a:t>London  WC1R 4BU</a:t>
            </a:r>
          </a:p>
          <a:p>
            <a:pPr>
              <a:lnSpc>
                <a:spcPct val="90000"/>
              </a:lnSpc>
              <a:tabLst>
                <a:tab pos="195263" algn="l"/>
              </a:tabLst>
            </a:pPr>
            <a:r>
              <a:rPr lang="en-US" sz="1600" dirty="0">
                <a:solidFill>
                  <a:schemeClr val="bg1"/>
                </a:solidFill>
              </a:rPr>
              <a:t>DX 1046 London / Chancery Lane</a:t>
            </a:r>
          </a:p>
          <a:p>
            <a:pPr>
              <a:lnSpc>
                <a:spcPct val="3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T	0</a:t>
            </a:r>
            <a:r>
              <a:rPr lang="en-US" sz="1600" dirty="0" smtClean="0">
                <a:solidFill>
                  <a:schemeClr val="bg1"/>
                </a:solidFill>
              </a:rPr>
              <a:t>20 </a:t>
            </a:r>
            <a:r>
              <a:rPr lang="en-US" sz="1600" dirty="0">
                <a:solidFill>
                  <a:schemeClr val="bg1"/>
                </a:solidFill>
              </a:rPr>
              <a:t>7269 0300    </a:t>
            </a:r>
          </a:p>
          <a:p>
            <a:pPr>
              <a:lnSpc>
                <a:spcPct val="90000"/>
              </a:lnSpc>
              <a:tabLst>
                <a:tab pos="195263" algn="l"/>
              </a:tabLst>
            </a:pPr>
            <a:endParaRPr lang="en-US" sz="1600" dirty="0">
              <a:solidFill>
                <a:schemeClr val="bg1"/>
              </a:solidFill>
            </a:endParaRPr>
          </a:p>
          <a:p>
            <a:pPr>
              <a:lnSpc>
                <a:spcPct val="90000"/>
              </a:lnSpc>
              <a:tabLst>
                <a:tab pos="195263" algn="l"/>
              </a:tabLst>
            </a:pPr>
            <a:endParaRPr lang="en-US" sz="1600" dirty="0">
              <a:solidFill>
                <a:schemeClr val="bg1"/>
              </a:solidFill>
            </a:endParaRPr>
          </a:p>
          <a:p>
            <a:pPr>
              <a:lnSpc>
                <a:spcPct val="90000"/>
              </a:lnSpc>
              <a:tabLst>
                <a:tab pos="195263" algn="l"/>
              </a:tabLst>
            </a:pPr>
            <a:r>
              <a:rPr lang="en-US" sz="1600" b="1" dirty="0">
                <a:solidFill>
                  <a:schemeClr val="bg1"/>
                </a:solidFill>
              </a:rPr>
              <a:t>Bristol</a:t>
            </a:r>
          </a:p>
          <a:p>
            <a:pPr>
              <a:lnSpc>
                <a:spcPct val="90000"/>
              </a:lnSpc>
              <a:tabLst>
                <a:tab pos="195263" algn="l"/>
              </a:tabLst>
            </a:pPr>
            <a:r>
              <a:rPr lang="en-US" sz="1600" dirty="0">
                <a:solidFill>
                  <a:schemeClr val="bg1"/>
                </a:solidFill>
              </a:rPr>
              <a:t>3 Orchard Court, St </a:t>
            </a:r>
            <a:r>
              <a:rPr lang="en-US" sz="1600" dirty="0" err="1">
                <a:solidFill>
                  <a:schemeClr val="bg1"/>
                </a:solidFill>
              </a:rPr>
              <a:t>Augustines</a:t>
            </a:r>
            <a:r>
              <a:rPr lang="en-US" sz="1600" dirty="0">
                <a:solidFill>
                  <a:schemeClr val="bg1"/>
                </a:solidFill>
              </a:rPr>
              <a:t> Yard</a:t>
            </a:r>
          </a:p>
          <a:p>
            <a:pPr>
              <a:lnSpc>
                <a:spcPct val="90000"/>
              </a:lnSpc>
              <a:tabLst>
                <a:tab pos="195263" algn="l"/>
              </a:tabLst>
            </a:pPr>
            <a:r>
              <a:rPr lang="en-US" sz="1600" dirty="0">
                <a:solidFill>
                  <a:schemeClr val="bg1"/>
                </a:solidFill>
              </a:rPr>
              <a:t>Bristol  BS1 5DP</a:t>
            </a:r>
          </a:p>
          <a:p>
            <a:pPr>
              <a:lnSpc>
                <a:spcPct val="90000"/>
              </a:lnSpc>
              <a:tabLst>
                <a:tab pos="195263" algn="l"/>
              </a:tabLst>
            </a:pPr>
            <a:r>
              <a:rPr lang="en-US" sz="1600" dirty="0">
                <a:solidFill>
                  <a:schemeClr val="bg1"/>
                </a:solidFill>
              </a:rPr>
              <a:t>DX 78229 Bristol 1</a:t>
            </a:r>
          </a:p>
          <a:p>
            <a:pPr>
              <a:lnSpc>
                <a:spcPct val="3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T	</a:t>
            </a:r>
            <a:r>
              <a:rPr lang="en-US" sz="1600" dirty="0" smtClean="0">
                <a:solidFill>
                  <a:schemeClr val="bg1"/>
                </a:solidFill>
              </a:rPr>
              <a:t>0117 </a:t>
            </a:r>
            <a:r>
              <a:rPr lang="en-US" sz="1600" dirty="0">
                <a:solidFill>
                  <a:schemeClr val="bg1"/>
                </a:solidFill>
              </a:rPr>
              <a:t>930 5100    </a:t>
            </a:r>
          </a:p>
          <a:p>
            <a:pPr>
              <a:lnSpc>
                <a:spcPct val="90000"/>
              </a:lnSpc>
              <a:tabLst>
                <a:tab pos="195263" algn="l"/>
              </a:tabLst>
            </a:pPr>
            <a:endParaRPr lang="en-US" sz="1600" dirty="0">
              <a:solidFill>
                <a:schemeClr val="bg1"/>
              </a:solidFill>
            </a:endParaRPr>
          </a:p>
          <a:p>
            <a:pPr>
              <a:lnSpc>
                <a:spcPct val="9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E	</a:t>
            </a:r>
            <a:r>
              <a:rPr lang="en-US" sz="1600" dirty="0" smtClean="0">
                <a:solidFill>
                  <a:schemeClr val="bg1"/>
                </a:solidFill>
              </a:rPr>
              <a:t> clerks@oldsquare.co.uk    </a:t>
            </a:r>
            <a:endParaRPr lang="en-US" sz="1600" dirty="0">
              <a:solidFill>
                <a:schemeClr val="bg1"/>
              </a:solidFill>
            </a:endParaRPr>
          </a:p>
          <a:p>
            <a:pPr>
              <a:lnSpc>
                <a:spcPct val="90000"/>
              </a:lnSpc>
              <a:tabLst>
                <a:tab pos="195263" algn="l"/>
              </a:tabLst>
            </a:pPr>
            <a:r>
              <a:rPr lang="en-US" sz="1600" dirty="0">
                <a:solidFill>
                  <a:schemeClr val="bg1"/>
                </a:solidFill>
              </a:rPr>
              <a:t>W	</a:t>
            </a:r>
            <a:r>
              <a:rPr lang="en-US" sz="1600" dirty="0" smtClean="0">
                <a:solidFill>
                  <a:schemeClr val="bg1"/>
                </a:solidFill>
              </a:rPr>
              <a:t> oldsquare.co.uk </a:t>
            </a:r>
          </a:p>
          <a:p>
            <a:pPr>
              <a:lnSpc>
                <a:spcPct val="90000"/>
              </a:lnSpc>
              <a:tabLst>
                <a:tab pos="195263" algn="l"/>
              </a:tabLst>
            </a:pPr>
            <a:r>
              <a:rPr lang="en-US" sz="1600" dirty="0" smtClean="0">
                <a:solidFill>
                  <a:schemeClr val="bg1"/>
                </a:solidFill>
              </a:rPr>
              <a:t>     @</a:t>
            </a:r>
            <a:r>
              <a:rPr lang="en-US" sz="1600" dirty="0" err="1" smtClean="0">
                <a:solidFill>
                  <a:schemeClr val="bg1"/>
                </a:solidFill>
              </a:rPr>
              <a:t>OldSqChambers</a:t>
            </a:r>
            <a:endParaRPr lang="en-US" sz="16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26" y="6093296"/>
            <a:ext cx="276622" cy="2766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C_Logo_Large.jpg"/>
          <p:cNvPicPr>
            <a:picLocks noChangeAspect="1"/>
          </p:cNvPicPr>
          <p:nvPr/>
        </p:nvPicPr>
        <p:blipFill>
          <a:blip r:embed="rId2" cstate="print"/>
          <a:stretch>
            <a:fillRect/>
          </a:stretch>
        </p:blipFill>
        <p:spPr>
          <a:xfrm>
            <a:off x="9434488" y="332656"/>
            <a:ext cx="2467023" cy="472488"/>
          </a:xfrm>
          <a:prstGeom prst="rect">
            <a:avLst/>
          </a:prstGeom>
          <a:noFill/>
          <a:ln>
            <a:noFill/>
          </a:ln>
        </p:spPr>
      </p:pic>
      <p:sp>
        <p:nvSpPr>
          <p:cNvPr id="6" name="TextBox 5"/>
          <p:cNvSpPr txBox="1"/>
          <p:nvPr/>
        </p:nvSpPr>
        <p:spPr>
          <a:xfrm>
            <a:off x="1559496" y="2636912"/>
            <a:ext cx="8892480" cy="2197525"/>
          </a:xfrm>
          <a:prstGeom prst="rect">
            <a:avLst/>
          </a:prstGeom>
          <a:noFill/>
        </p:spPr>
        <p:txBody>
          <a:bodyPr wrap="square" rtlCol="0">
            <a:spAutoFit/>
          </a:bodyPr>
          <a:lstStyle/>
          <a:p>
            <a:pPr lvl="1" algn="ctr">
              <a:lnSpc>
                <a:spcPct val="114000"/>
              </a:lnSpc>
            </a:pPr>
            <a:r>
              <a:rPr lang="en-GB" sz="3600" b="1" dirty="0" smtClean="0"/>
              <a:t>EQUALITY LAW: </a:t>
            </a:r>
          </a:p>
          <a:p>
            <a:pPr lvl="1" algn="ctr">
              <a:lnSpc>
                <a:spcPct val="114000"/>
              </a:lnSpc>
            </a:pPr>
            <a:r>
              <a:rPr lang="en-GB" sz="4400" b="1" dirty="0" smtClean="0"/>
              <a:t>THE PAST</a:t>
            </a:r>
            <a:endParaRPr lang="en-GB" sz="4400" b="1" dirty="0" smtClean="0"/>
          </a:p>
          <a:p>
            <a:pPr lvl="1" algn="ctr">
              <a:lnSpc>
                <a:spcPct val="114000"/>
              </a:lnSpc>
            </a:pPr>
            <a:endParaRPr lang="en-GB" sz="2000" dirty="0"/>
          </a:p>
          <a:p>
            <a:pPr lvl="1" algn="ctr">
              <a:lnSpc>
                <a:spcPct val="114000"/>
              </a:lnSpc>
            </a:pPr>
            <a:endParaRPr lang="en-GB" sz="2000" dirty="0"/>
          </a:p>
        </p:txBody>
      </p:sp>
    </p:spTree>
    <p:extLst>
      <p:ext uri="{BB962C8B-B14F-4D97-AF65-F5344CB8AC3E}">
        <p14:creationId xmlns:p14="http://schemas.microsoft.com/office/powerpoint/2010/main" val="34129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EQUALITY LAW: MADE IN BRITAIN? </a:t>
            </a:r>
            <a:endParaRPr lang="en-GB" b="1" dirty="0"/>
          </a:p>
        </p:txBody>
      </p:sp>
      <p:sp>
        <p:nvSpPr>
          <p:cNvPr id="3" name="Content Placeholder 2"/>
          <p:cNvSpPr>
            <a:spLocks noGrp="1"/>
          </p:cNvSpPr>
          <p:nvPr>
            <p:ph idx="1"/>
          </p:nvPr>
        </p:nvSpPr>
        <p:spPr/>
        <p:txBody>
          <a:bodyPr>
            <a:normAutofit lnSpcReduction="10000"/>
          </a:bodyPr>
          <a:lstStyle/>
          <a:p>
            <a:r>
              <a:rPr lang="en-GB" dirty="0" smtClean="0"/>
              <a:t>Race Relations Acts 1965 and 1976</a:t>
            </a:r>
          </a:p>
          <a:p>
            <a:r>
              <a:rPr lang="en-GB" dirty="0" smtClean="0"/>
              <a:t>Equal Pay Act 1970</a:t>
            </a:r>
          </a:p>
          <a:p>
            <a:r>
              <a:rPr lang="en-GB" dirty="0" smtClean="0"/>
              <a:t>Sex Discrimination Act 1975</a:t>
            </a:r>
          </a:p>
          <a:p>
            <a:r>
              <a:rPr lang="en-GB" dirty="0" smtClean="0"/>
              <a:t>Disability Discrimination Act 1995</a:t>
            </a:r>
          </a:p>
          <a:p>
            <a:r>
              <a:rPr lang="en-GB" dirty="0" smtClean="0"/>
              <a:t>Human Rights Act 1998 (ECHR, but not EU)</a:t>
            </a:r>
          </a:p>
          <a:p>
            <a:endParaRPr lang="en-GB" dirty="0"/>
          </a:p>
          <a:p>
            <a:r>
              <a:rPr lang="en-GB" dirty="0" smtClean="0"/>
              <a:t>Remember: the UK opted out of the Social Chapter until the Treaty of Amsterdam (which came into force in 1999).</a:t>
            </a:r>
          </a:p>
        </p:txBody>
      </p:sp>
    </p:spTree>
    <p:extLst>
      <p:ext uri="{BB962C8B-B14F-4D97-AF65-F5344CB8AC3E}">
        <p14:creationId xmlns:p14="http://schemas.microsoft.com/office/powerpoint/2010/main" val="270667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EU LAW: THE ‘ACQUIS COMMUNAUTAIRE’ </a:t>
            </a:r>
            <a:endParaRPr lang="en-GB" b="1" dirty="0"/>
          </a:p>
        </p:txBody>
      </p:sp>
      <p:sp>
        <p:nvSpPr>
          <p:cNvPr id="3" name="Content Placeholder 2"/>
          <p:cNvSpPr>
            <a:spLocks noGrp="1"/>
          </p:cNvSpPr>
          <p:nvPr>
            <p:ph idx="1"/>
          </p:nvPr>
        </p:nvSpPr>
        <p:spPr/>
        <p:txBody>
          <a:bodyPr>
            <a:normAutofit/>
          </a:bodyPr>
          <a:lstStyle/>
          <a:p>
            <a:r>
              <a:rPr lang="en-GB" dirty="0" smtClean="0"/>
              <a:t>The acquis </a:t>
            </a:r>
            <a:r>
              <a:rPr lang="en-GB" dirty="0" err="1" smtClean="0"/>
              <a:t>communautaire</a:t>
            </a:r>
            <a:r>
              <a:rPr lang="en-GB" dirty="0" smtClean="0"/>
              <a:t> consists of:</a:t>
            </a:r>
          </a:p>
          <a:p>
            <a:pPr lvl="1"/>
            <a:r>
              <a:rPr lang="en-GB" dirty="0" smtClean="0"/>
              <a:t>Treaties</a:t>
            </a:r>
          </a:p>
          <a:p>
            <a:pPr lvl="1"/>
            <a:r>
              <a:rPr lang="en-GB" dirty="0" smtClean="0"/>
              <a:t>Regulations</a:t>
            </a:r>
          </a:p>
          <a:p>
            <a:pPr lvl="1"/>
            <a:r>
              <a:rPr lang="en-GB" dirty="0" smtClean="0"/>
              <a:t>Directives</a:t>
            </a:r>
          </a:p>
          <a:p>
            <a:pPr lvl="1"/>
            <a:r>
              <a:rPr lang="en-GB" dirty="0" smtClean="0"/>
              <a:t>Decisions of the ECJ/CJEU (</a:t>
            </a:r>
            <a:r>
              <a:rPr lang="en-GB" dirty="0" err="1" smtClean="0"/>
              <a:t>inc.</a:t>
            </a:r>
            <a:r>
              <a:rPr lang="en-GB" dirty="0" smtClean="0"/>
              <a:t> references)</a:t>
            </a:r>
          </a:p>
          <a:p>
            <a:pPr lvl="1"/>
            <a:r>
              <a:rPr lang="en-GB" dirty="0" smtClean="0"/>
              <a:t>Charter of Fundamental Rights of the European Union (NB: although the UK opted out of direct application of the Charter, the CJEU uses the Charter to interpret all EU law)</a:t>
            </a:r>
          </a:p>
          <a:p>
            <a:pPr lvl="1"/>
            <a:r>
              <a:rPr lang="en-GB" dirty="0" smtClean="0"/>
              <a:t>Etc.</a:t>
            </a:r>
          </a:p>
        </p:txBody>
      </p:sp>
    </p:spTree>
    <p:extLst>
      <p:ext uri="{BB962C8B-B14F-4D97-AF65-F5344CB8AC3E}">
        <p14:creationId xmlns:p14="http://schemas.microsoft.com/office/powerpoint/2010/main" val="224699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HAS THE ‘ACQUIS COMMUNAUTAIRE’ </a:t>
            </a:r>
            <a:br>
              <a:rPr lang="en-GB" b="1" dirty="0" smtClean="0"/>
            </a:br>
            <a:r>
              <a:rPr lang="en-GB" b="1" dirty="0" smtClean="0"/>
              <a:t>EVER DONE FOR US? (1)</a:t>
            </a:r>
            <a:endParaRPr lang="en-GB" b="1" dirty="0"/>
          </a:p>
        </p:txBody>
      </p:sp>
      <p:sp>
        <p:nvSpPr>
          <p:cNvPr id="3" name="Content Placeholder 2"/>
          <p:cNvSpPr>
            <a:spLocks noGrp="1"/>
          </p:cNvSpPr>
          <p:nvPr>
            <p:ph idx="1"/>
          </p:nvPr>
        </p:nvSpPr>
        <p:spPr>
          <a:xfrm>
            <a:off x="609600" y="1772816"/>
            <a:ext cx="10972800" cy="4525963"/>
          </a:xfrm>
        </p:spPr>
        <p:txBody>
          <a:bodyPr>
            <a:normAutofit lnSpcReduction="10000"/>
          </a:bodyPr>
          <a:lstStyle/>
          <a:p>
            <a:pPr marL="0" indent="0">
              <a:buNone/>
            </a:pPr>
            <a:r>
              <a:rPr lang="en-GB" u="sng" dirty="0" smtClean="0"/>
              <a:t>1. New ‘protected characteristics’</a:t>
            </a:r>
          </a:p>
          <a:p>
            <a:r>
              <a:rPr lang="en-GB" dirty="0" smtClean="0"/>
              <a:t>As a direct result of the Employment Equality Framework Directive 2000/78/EC, protection for the following characteristics was introduced:</a:t>
            </a:r>
          </a:p>
          <a:p>
            <a:pPr lvl="1"/>
            <a:r>
              <a:rPr lang="en-GB" b="1" dirty="0" smtClean="0"/>
              <a:t>Sexual orientation </a:t>
            </a:r>
            <a:r>
              <a:rPr lang="en-GB" dirty="0" smtClean="0"/>
              <a:t>(Employment Equality (Sexual Orientation) Regulations 2003);</a:t>
            </a:r>
            <a:endParaRPr lang="en-GB" b="1" dirty="0" smtClean="0"/>
          </a:p>
          <a:p>
            <a:pPr lvl="1"/>
            <a:r>
              <a:rPr lang="en-GB" b="1" dirty="0" smtClean="0"/>
              <a:t>Religion or belief </a:t>
            </a:r>
            <a:r>
              <a:rPr lang="en-GB" dirty="0" smtClean="0"/>
              <a:t>(Employment Equality (Religion Or Belief) Regulations 2003);</a:t>
            </a:r>
            <a:endParaRPr lang="en-GB" b="1" dirty="0" smtClean="0"/>
          </a:p>
          <a:p>
            <a:pPr lvl="1"/>
            <a:r>
              <a:rPr lang="en-GB" b="1" dirty="0" smtClean="0"/>
              <a:t>Age</a:t>
            </a:r>
            <a:r>
              <a:rPr lang="en-GB" dirty="0" smtClean="0"/>
              <a:t> (Employment Equality (Sexual Orientation) Regulations 2003).</a:t>
            </a:r>
            <a:endParaRPr lang="en-GB" b="1" dirty="0" smtClean="0"/>
          </a:p>
          <a:p>
            <a:endParaRPr lang="en-GB" dirty="0" smtClean="0"/>
          </a:p>
        </p:txBody>
      </p:sp>
    </p:spTree>
    <p:extLst>
      <p:ext uri="{BB962C8B-B14F-4D97-AF65-F5344CB8AC3E}">
        <p14:creationId xmlns:p14="http://schemas.microsoft.com/office/powerpoint/2010/main" val="213163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HAS THE ‘ACQUIS COMMUNAUTAIRE’ </a:t>
            </a:r>
            <a:br>
              <a:rPr lang="en-GB" b="1" dirty="0" smtClean="0"/>
            </a:br>
            <a:r>
              <a:rPr lang="en-GB" b="1" dirty="0" smtClean="0"/>
              <a:t>EVER DONE FOR US? (2)</a:t>
            </a:r>
            <a:endParaRPr lang="en-GB" b="1" dirty="0"/>
          </a:p>
        </p:txBody>
      </p:sp>
      <p:sp>
        <p:nvSpPr>
          <p:cNvPr id="3" name="Content Placeholder 2"/>
          <p:cNvSpPr>
            <a:spLocks noGrp="1"/>
          </p:cNvSpPr>
          <p:nvPr>
            <p:ph idx="1"/>
          </p:nvPr>
        </p:nvSpPr>
        <p:spPr>
          <a:xfrm>
            <a:off x="609600" y="1772816"/>
            <a:ext cx="10972800" cy="4525963"/>
          </a:xfrm>
        </p:spPr>
        <p:txBody>
          <a:bodyPr>
            <a:normAutofit fontScale="70000" lnSpcReduction="20000"/>
          </a:bodyPr>
          <a:lstStyle/>
          <a:p>
            <a:pPr marL="0" indent="0">
              <a:buNone/>
            </a:pPr>
            <a:r>
              <a:rPr lang="en-GB" sz="3300" u="sng" dirty="0"/>
              <a:t>2</a:t>
            </a:r>
            <a:r>
              <a:rPr lang="en-GB" sz="3300" u="sng" dirty="0" smtClean="0"/>
              <a:t>. Existing protected characteristics</a:t>
            </a:r>
          </a:p>
          <a:p>
            <a:r>
              <a:rPr lang="en-GB" sz="3300" dirty="0" smtClean="0"/>
              <a:t>EU law has extended and clarified UK equal pay provisions.</a:t>
            </a:r>
          </a:p>
          <a:p>
            <a:r>
              <a:rPr lang="en-GB" sz="3300" dirty="0" smtClean="0"/>
              <a:t>Professor Michael Ford QC, Old Square Chambers and Bristol University: </a:t>
            </a:r>
            <a:r>
              <a:rPr lang="en-GB" sz="3300" i="1" dirty="0" smtClean="0"/>
              <a:t>“It is difficult to overstate the significance of EU law in protecting against sex discrimination.”</a:t>
            </a:r>
          </a:p>
          <a:p>
            <a:r>
              <a:rPr lang="en-GB" sz="3300" dirty="0" smtClean="0"/>
              <a:t>The Race Equality Directive (2000/43/EC12) led to the expansion and improvement of UK race discrimination provisions, and gave us a more extended definition of direct discrimination and indirect discrimination.</a:t>
            </a:r>
          </a:p>
          <a:p>
            <a:r>
              <a:rPr lang="en-GB" sz="3300" dirty="0"/>
              <a:t>The </a:t>
            </a:r>
            <a:r>
              <a:rPr lang="en-GB" sz="3300" dirty="0" smtClean="0"/>
              <a:t>Framework Employment Directive (2000/78/EC) brought about certain changes to the Disability Discrimination Act 1995 (such as the abolition of the exemption for employers with less than 15 employees).</a:t>
            </a:r>
          </a:p>
          <a:p>
            <a:r>
              <a:rPr lang="en-GB" sz="3300" dirty="0" smtClean="0"/>
              <a:t>The </a:t>
            </a:r>
            <a:r>
              <a:rPr lang="en-GB" sz="3300" dirty="0"/>
              <a:t>Pregnant Workers Directive (1992/85/EEC4) gave women the right to paid time off for ante-natal appointments. It also required employers to assess the health and safety of pregnant employees at work.</a:t>
            </a:r>
          </a:p>
          <a:p>
            <a:pPr lvl="1"/>
            <a:endParaRPr lang="en-GB" dirty="0" smtClean="0"/>
          </a:p>
        </p:txBody>
      </p:sp>
    </p:spTree>
    <p:extLst>
      <p:ext uri="{BB962C8B-B14F-4D97-AF65-F5344CB8AC3E}">
        <p14:creationId xmlns:p14="http://schemas.microsoft.com/office/powerpoint/2010/main" val="65330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HAS THE ‘ACQUIS COMMUNAUTAIRE’ </a:t>
            </a:r>
            <a:br>
              <a:rPr lang="en-GB" b="1" dirty="0" smtClean="0"/>
            </a:br>
            <a:r>
              <a:rPr lang="en-GB" b="1" dirty="0" smtClean="0"/>
              <a:t>EVER DONE FOR US? (3)</a:t>
            </a:r>
            <a:endParaRPr lang="en-GB" b="1" dirty="0"/>
          </a:p>
        </p:txBody>
      </p:sp>
      <p:sp>
        <p:nvSpPr>
          <p:cNvPr id="3" name="Content Placeholder 2"/>
          <p:cNvSpPr>
            <a:spLocks noGrp="1"/>
          </p:cNvSpPr>
          <p:nvPr>
            <p:ph idx="1"/>
          </p:nvPr>
        </p:nvSpPr>
        <p:spPr>
          <a:xfrm>
            <a:off x="609600" y="1772816"/>
            <a:ext cx="10972800" cy="4752528"/>
          </a:xfrm>
        </p:spPr>
        <p:txBody>
          <a:bodyPr>
            <a:normAutofit fontScale="77500" lnSpcReduction="20000"/>
          </a:bodyPr>
          <a:lstStyle/>
          <a:p>
            <a:pPr marL="0" indent="0">
              <a:buNone/>
            </a:pPr>
            <a:r>
              <a:rPr lang="en-GB" u="sng" dirty="0" smtClean="0"/>
              <a:t>3. CJEU decisions (1)</a:t>
            </a:r>
          </a:p>
          <a:p>
            <a:pPr marL="0" indent="0">
              <a:buNone/>
            </a:pPr>
            <a:endParaRPr lang="en-GB" u="sng" dirty="0" smtClean="0"/>
          </a:p>
          <a:p>
            <a:r>
              <a:rPr lang="en-GB" sz="3600" i="1" dirty="0" smtClean="0"/>
              <a:t>P v S and Cornwall County Council </a:t>
            </a:r>
            <a:r>
              <a:rPr lang="en-GB" sz="3600" dirty="0" smtClean="0"/>
              <a:t>Case C-13/94 – this case established protection from discrimination on grounds of gender reassignment.</a:t>
            </a:r>
          </a:p>
          <a:p>
            <a:pPr lvl="1"/>
            <a:r>
              <a:rPr lang="en-GB" sz="3100" dirty="0" smtClean="0"/>
              <a:t>This was thanks to the Equal Treatment Directive (76/207/EEC). </a:t>
            </a:r>
          </a:p>
          <a:p>
            <a:pPr lvl="1"/>
            <a:r>
              <a:rPr lang="en-GB" sz="3100" dirty="0"/>
              <a:t>The UK government made submissions to the CJEU that issues relating to ‘transsexuality’ are matters of “principle and policy” which “cannot properly be addressed within the context of a Directive designed to secure equal treatment between men and women.” </a:t>
            </a:r>
            <a:endParaRPr lang="en-GB" sz="3100" dirty="0" smtClean="0"/>
          </a:p>
          <a:p>
            <a:pPr lvl="1"/>
            <a:r>
              <a:rPr lang="en-GB" sz="3100" dirty="0" smtClean="0"/>
              <a:t>The </a:t>
            </a:r>
            <a:r>
              <a:rPr lang="en-GB" sz="3100" dirty="0"/>
              <a:t>CJEU rejected the UK government’s submissions – and even the EC’s </a:t>
            </a:r>
            <a:r>
              <a:rPr lang="en-GB" sz="3100" dirty="0" smtClean="0"/>
              <a:t>submissions. CJEU: </a:t>
            </a:r>
            <a:r>
              <a:rPr lang="en-GB" sz="3100" i="1" dirty="0" smtClean="0"/>
              <a:t>To </a:t>
            </a:r>
            <a:r>
              <a:rPr lang="en-GB" sz="3100" i="1" dirty="0"/>
              <a:t>tolerate </a:t>
            </a:r>
            <a:r>
              <a:rPr lang="en-GB" sz="3100" i="1" dirty="0"/>
              <a:t>[</a:t>
            </a:r>
            <a:r>
              <a:rPr lang="en-GB" sz="3100" i="1" dirty="0" smtClean="0"/>
              <a:t>discrimination against a transgender person on grounds of gender reassignment] </a:t>
            </a:r>
            <a:r>
              <a:rPr lang="en-GB" sz="3100" i="1" dirty="0"/>
              <a:t>would </a:t>
            </a:r>
            <a:r>
              <a:rPr lang="en-GB" sz="3100" i="1" dirty="0" smtClean="0"/>
              <a:t>be tantamount … </a:t>
            </a:r>
            <a:r>
              <a:rPr lang="en-GB" sz="3100" i="1" dirty="0"/>
              <a:t>to a failure to respect the dignity and </a:t>
            </a:r>
            <a:r>
              <a:rPr lang="en-GB" sz="3100" i="1" dirty="0" smtClean="0"/>
              <a:t>freedom to </a:t>
            </a:r>
            <a:r>
              <a:rPr lang="en-GB" sz="3100" i="1" dirty="0"/>
              <a:t>which he or she is entitled, and which the Court has a duty to safeguard</a:t>
            </a:r>
            <a:r>
              <a:rPr lang="en-GB" sz="3100" i="1" dirty="0" smtClean="0"/>
              <a:t>.</a:t>
            </a:r>
          </a:p>
        </p:txBody>
      </p:sp>
    </p:spTree>
    <p:extLst>
      <p:ext uri="{BB962C8B-B14F-4D97-AF65-F5344CB8AC3E}">
        <p14:creationId xmlns:p14="http://schemas.microsoft.com/office/powerpoint/2010/main" val="429175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20493</TotalTime>
  <Words>3314</Words>
  <Application>Microsoft Office PowerPoint</Application>
  <PresentationFormat>Widescreen</PresentationFormat>
  <Paragraphs>233</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H Avenir Heavy</vt:lpstr>
      <vt:lpstr>Office Theme</vt:lpstr>
      <vt:lpstr>PowerPoint Presentation</vt:lpstr>
      <vt:lpstr>  Equality law through Brexit  Laith Dilaimi   Old Square Chambers </vt:lpstr>
      <vt:lpstr>BREXIT MEANS … ?</vt:lpstr>
      <vt:lpstr>PowerPoint Presentation</vt:lpstr>
      <vt:lpstr>EQUALITY LAW: MADE IN BRITAIN? </vt:lpstr>
      <vt:lpstr>EU LAW: THE ‘ACQUIS COMMUNAUTAIRE’ </vt:lpstr>
      <vt:lpstr>WHAT HAS THE ‘ACQUIS COMMUNAUTAIRE’  EVER DONE FOR US? (1)</vt:lpstr>
      <vt:lpstr>WHAT HAS THE ‘ACQUIS COMMUNAUTAIRE’  EVER DONE FOR US? (2)</vt:lpstr>
      <vt:lpstr>WHAT HAS THE ‘ACQUIS COMMUNAUTAIRE’  EVER DONE FOR US? (3)</vt:lpstr>
      <vt:lpstr>WHAT HAS THE ‘ACQUIS COMMUNAUTAIRE’  EVER DONE FOR US? (4)</vt:lpstr>
      <vt:lpstr>WHAT HAS THE ‘ACQUIS COMMUNAUTAIRE’  EVER DONE FOR US? (5)</vt:lpstr>
      <vt:lpstr>PowerPoint Presentation</vt:lpstr>
      <vt:lpstr>CURRENT EQUALITY PROTECTIONS</vt:lpstr>
      <vt:lpstr>PowerPoint Presentation</vt:lpstr>
      <vt:lpstr>LEGISLATING FOR BREXIT</vt:lpstr>
      <vt:lpstr>THE PURPOSE OF THE EU (WITHDRAWAL) BILL</vt:lpstr>
      <vt:lpstr>THE EU (WITHDRAWAL) BILL: CLAUSES 1 &amp; 2</vt:lpstr>
      <vt:lpstr>THE EU (WITHDRAWAL) BILL: CLAUSES 3 &amp; 4</vt:lpstr>
      <vt:lpstr>THE EU (WITHDRAWAL) BILL: CLAUSE 5</vt:lpstr>
      <vt:lpstr>THE EU (WITHDRAWAL) BILL: CLAUSE 5 (CONT.)</vt:lpstr>
      <vt:lpstr>THE EU (WITHDRAWAL) BILL: CLAUSE 5 (CONT.)</vt:lpstr>
      <vt:lpstr>WILL THE EQUALITY ACT 2010 BE SAFE?</vt:lpstr>
      <vt:lpstr>WHAT ABOUT THE ACQUIS COMMUNAUTAIRE?</vt:lpstr>
      <vt:lpstr>THE EU (WITHDRAWAL) BILL: CLAUSE 6:  CJEU DECISIONS MADE AFTER EXIT DAY</vt:lpstr>
      <vt:lpstr>LORD NEUBERGER’S OBJECTIONS TO THIS</vt:lpstr>
      <vt:lpstr>THE EU (WITHDRAWAL) BILL: CLAUSE 6:  CJEU DECISIONS MADE BEFORE EXIT DAY</vt:lpstr>
      <vt:lpstr>IS THE EQUALITY ACT 2010 “RETAINED EU LAW”?</vt:lpstr>
      <vt:lpstr>WILL THIS GOVERNMENT TRY TO MAKE AMENDMENTS TO THE EQUALITY ACT 2010? (1)</vt:lpstr>
      <vt:lpstr>WILL THIS GOVERNMENT TRY TO MAKE AMENDMENTS TO THE EQUALITY ACT 2010? (2)</vt:lpstr>
      <vt:lpstr>THE EU (WITHDRAWAL) BILL: CLAUSE 7</vt:lpstr>
      <vt:lpstr>THE EU (WITHDRAWAL) BILL: CLAUSE 7 (CONT.)</vt:lpstr>
      <vt:lpstr>THE EU (WITHDRAWAL) BILL: CLAUSE 7 (CONT.)</vt:lpstr>
      <vt:lpstr>WILL THIS GOVERNMENT TRY TO MAKE AMENDMENTS TO THE EQUALITY ACT 2010? (3)</vt:lpstr>
      <vt:lpstr>THE GREAT UNKNOWN: WHAT WILL THE OUTCOME OF THE BREXIT NEGOTIATIONS WITH THE EU BE?</vt:lpstr>
      <vt:lpstr>ONE FINAL PROPOSED AMENDMENT TO THE BILL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natashak</dc:creator>
  <cp:lastModifiedBy>Laith Dilaimi</cp:lastModifiedBy>
  <cp:revision>58</cp:revision>
  <dcterms:created xsi:type="dcterms:W3CDTF">2012-02-08T13:06:59Z</dcterms:created>
  <dcterms:modified xsi:type="dcterms:W3CDTF">2017-10-04T15:41:57Z</dcterms:modified>
</cp:coreProperties>
</file>